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omments/comment1.xml" ContentType="application/vnd.openxmlformats-officedocument.presentationml.comments+xml"/>
  <Override PartName="/ppt/comments/comment2.xml" ContentType="application/vnd.openxmlformats-officedocument.presentationml.comments+xml"/>
  <Override PartName="/ppt/comments/comment3.xml" ContentType="application/vnd.openxmlformats-officedocument.presentationml.comments+xml"/>
  <Override PartName="/ppt/comments/comment4.xml" ContentType="application/vnd.openxmlformats-officedocument.presentationml.comments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omments/comment5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1" r:id="rId1"/>
  </p:sldMasterIdLst>
  <p:notesMasterIdLst>
    <p:notesMasterId r:id="rId23"/>
  </p:notesMasterIdLst>
  <p:sldIdLst>
    <p:sldId id="257" r:id="rId2"/>
    <p:sldId id="258" r:id="rId3"/>
    <p:sldId id="289" r:id="rId4"/>
    <p:sldId id="259" r:id="rId5"/>
    <p:sldId id="301" r:id="rId6"/>
    <p:sldId id="260" r:id="rId7"/>
    <p:sldId id="302" r:id="rId8"/>
    <p:sldId id="263" r:id="rId9"/>
    <p:sldId id="304" r:id="rId10"/>
    <p:sldId id="312" r:id="rId11"/>
    <p:sldId id="274" r:id="rId12"/>
    <p:sldId id="307" r:id="rId13"/>
    <p:sldId id="308" r:id="rId14"/>
    <p:sldId id="311" r:id="rId15"/>
    <p:sldId id="264" r:id="rId16"/>
    <p:sldId id="303" r:id="rId17"/>
    <p:sldId id="306" r:id="rId18"/>
    <p:sldId id="295" r:id="rId19"/>
    <p:sldId id="296" r:id="rId20"/>
    <p:sldId id="270" r:id="rId21"/>
    <p:sldId id="273" r:id="rId2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roprietaire" initials="p" lastIdx="5" clrIdx="0"/>
  <p:cmAuthor id="2" name="Says Simon" initials="SS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75" autoAdjust="0"/>
    <p:restoredTop sz="95198"/>
  </p:normalViewPr>
  <p:slideViewPr>
    <p:cSldViewPr snapToGrid="0">
      <p:cViewPr varScale="1">
        <p:scale>
          <a:sx n="78" d="100"/>
          <a:sy n="78" d="100"/>
        </p:scale>
        <p:origin x="854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0-08-29T10:55:16.139" idx="1">
    <p:pos x="7389" y="3295"/>
    <p:text>Simon, tu peux odifier, je ne sais plus sio navait choisi le titre des intercalaires</p:text>
    <p:extLst>
      <p:ext uri="{C676402C-5697-4E1C-873F-D02D1690AC5C}">
        <p15:threadingInfo xmlns:p15="http://schemas.microsoft.com/office/powerpoint/2012/main" timeZoneBias="-120"/>
      </p:ext>
    </p:extLst>
  </p:cm>
</p:cmLst>
</file>

<file path=ppt/comments/comment2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0-08-29T10:55:16.139" idx="1">
    <p:pos x="7389" y="3295"/>
    <p:text>Simon, tu peux odifier, je ne sais plus sio navait choisi le titre des intercalaires</p:text>
    <p:extLst>
      <p:ext uri="{C676402C-5697-4E1C-873F-D02D1690AC5C}">
        <p15:threadingInfo xmlns:p15="http://schemas.microsoft.com/office/powerpoint/2012/main" timeZoneBias="-120"/>
      </p:ext>
    </p:extLst>
  </p:cm>
</p:cmLst>
</file>

<file path=ppt/comments/comment3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0-08-29T10:55:16.139" idx="4">
    <p:pos x="7389" y="3295"/>
    <p:text>Simon, tu peux odifier, je ne sais plus sio navait choisi le titre des intercalaires</p:text>
    <p:extLst>
      <p:ext uri="{C676402C-5697-4E1C-873F-D02D1690AC5C}">
        <p15:threadingInfo xmlns:p15="http://schemas.microsoft.com/office/powerpoint/2012/main" timeZoneBias="-120"/>
      </p:ext>
    </p:extLst>
  </p:cm>
</p:cmLst>
</file>

<file path=ppt/comments/comment4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0-08-29T11:04:06.476" idx="2">
    <p:pos x="7409" y="-328"/>
    <p:text>Ca c'est dans la version que tu m'as envoyée, tu le fais ?</p:text>
    <p:extLst>
      <p:ext uri="{C676402C-5697-4E1C-873F-D02D1690AC5C}">
        <p15:threadingInfo xmlns:p15="http://schemas.microsoft.com/office/powerpoint/2012/main" timeZoneBias="-120"/>
      </p:ext>
    </p:extLst>
  </p:cm>
  <p:cm authorId="2" dt="2022-09-08T16:48:21.981" idx="1">
    <p:pos x="10" y="10"/>
    <p:text>PENSE-BÊTE</p:text>
    <p:extLst>
      <p:ext uri="{C676402C-5697-4E1C-873F-D02D1690AC5C}">
        <p15:threadingInfo xmlns:p15="http://schemas.microsoft.com/office/powerpoint/2012/main" timeZoneBias="-120"/>
      </p:ext>
    </p:extLst>
  </p:cm>
</p:cmLst>
</file>

<file path=ppt/comments/comment5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0-08-29T11:06:05.240" idx="3">
    <p:pos x="7141" y="-372"/>
    <p:text>à corriger selon notre choix</p:text>
    <p:extLst>
      <p:ext uri="{C676402C-5697-4E1C-873F-D02D1690AC5C}">
        <p15:threadingInfo xmlns:p15="http://schemas.microsoft.com/office/powerpoint/2012/main" timeZoneBias="-120"/>
      </p:ext>
    </p:extLst>
  </p:cm>
</p:cmLst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#1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C9FB68B-F1CF-4A09-89F1-266371AA14C5}" type="doc">
      <dgm:prSet loTypeId="urn:microsoft.com/office/officeart/2005/8/layout/list1" loCatId="list" qsTypeId="urn:microsoft.com/office/officeart/2005/8/quickstyle/3d1#1" qsCatId="3D" csTypeId="urn:microsoft.com/office/officeart/2005/8/colors/accent0_3#1" csCatId="mainScheme" phldr="1"/>
      <dgm:spPr/>
      <dgm:t>
        <a:bodyPr/>
        <a:lstStyle/>
        <a:p>
          <a:endParaRPr lang="fr-FR"/>
        </a:p>
      </dgm:t>
    </dgm:pt>
    <dgm:pt modelId="{5B3AB326-1A24-4296-9448-716D5C0B77C4}">
      <dgm:prSet phldrT="[Texte]" custT="1"/>
      <dgm:spPr/>
      <dgm:t>
        <a:bodyPr/>
        <a:lstStyle/>
        <a:p>
          <a:r>
            <a:rPr lang="fr-FR" sz="3600" u="sng" dirty="0">
              <a:latin typeface="Antipasto" panose="02000506000000020004" pitchFamily="2" charset="0"/>
            </a:rPr>
            <a:t>le mardi et le jeudi</a:t>
          </a:r>
          <a:r>
            <a:rPr lang="fr-FR" sz="3600" u="sng" baseline="0" dirty="0">
              <a:latin typeface="Antipasto" panose="02000506000000020004" pitchFamily="2" charset="0"/>
            </a:rPr>
            <a:t> :</a:t>
          </a:r>
        </a:p>
        <a:p>
          <a:r>
            <a:rPr lang="fr-FR" sz="3600" baseline="0" dirty="0">
              <a:latin typeface="Antipasto" panose="02000506000000020004" pitchFamily="2" charset="0"/>
            </a:rPr>
            <a:t>- de 11h30 à 12h00 </a:t>
          </a:r>
        </a:p>
        <a:p>
          <a:r>
            <a:rPr lang="fr-FR" sz="3600" baseline="0" dirty="0">
              <a:latin typeface="Antipasto" panose="02000506000000020004" pitchFamily="2" charset="0"/>
            </a:rPr>
            <a:t>- d</a:t>
          </a:r>
          <a:r>
            <a:rPr lang="fr-FR" sz="3600" dirty="0">
              <a:latin typeface="Antipasto" panose="02000506000000020004" pitchFamily="2" charset="0"/>
            </a:rPr>
            <a:t>e 16h à 17h</a:t>
          </a:r>
        </a:p>
      </dgm:t>
    </dgm:pt>
    <dgm:pt modelId="{DB10B7C4-0E2E-4B30-AED1-B42426D76618}" type="parTrans" cxnId="{9C105FE6-111D-4F54-9A15-942F4684995A}">
      <dgm:prSet/>
      <dgm:spPr/>
      <dgm:t>
        <a:bodyPr/>
        <a:lstStyle/>
        <a:p>
          <a:endParaRPr lang="fr-FR"/>
        </a:p>
      </dgm:t>
    </dgm:pt>
    <dgm:pt modelId="{2477B112-1F46-4087-8F96-6364DA21CCFF}" type="sibTrans" cxnId="{9C105FE6-111D-4F54-9A15-942F4684995A}">
      <dgm:prSet/>
      <dgm:spPr/>
      <dgm:t>
        <a:bodyPr/>
        <a:lstStyle/>
        <a:p>
          <a:endParaRPr lang="fr-FR"/>
        </a:p>
      </dgm:t>
    </dgm:pt>
    <dgm:pt modelId="{27004542-09D8-41FC-A904-CA8E3D8B92DF}">
      <dgm:prSet phldrT="[Texte]" custT="1"/>
      <dgm:spPr/>
      <dgm:t>
        <a:bodyPr/>
        <a:lstStyle/>
        <a:p>
          <a:r>
            <a:rPr lang="fr-FR" sz="3200" dirty="0">
              <a:latin typeface="Antipasto" panose="02000506000000020004" pitchFamily="2" charset="0"/>
            </a:rPr>
            <a:t>Aide ponctuelle ou évaluations en lecture et mathématiques </a:t>
          </a:r>
        </a:p>
      </dgm:t>
    </dgm:pt>
    <dgm:pt modelId="{9B477027-72D3-4548-BD1B-DE4EC6886BC4}" type="parTrans" cxnId="{EB45A512-7445-427B-B774-E8D5CA0F8DB1}">
      <dgm:prSet/>
      <dgm:spPr/>
      <dgm:t>
        <a:bodyPr/>
        <a:lstStyle/>
        <a:p>
          <a:endParaRPr lang="fr-FR"/>
        </a:p>
      </dgm:t>
    </dgm:pt>
    <dgm:pt modelId="{40910198-1F46-4A07-A73A-E52A0755D738}" type="sibTrans" cxnId="{EB45A512-7445-427B-B774-E8D5CA0F8DB1}">
      <dgm:prSet/>
      <dgm:spPr/>
      <dgm:t>
        <a:bodyPr/>
        <a:lstStyle/>
        <a:p>
          <a:endParaRPr lang="fr-FR"/>
        </a:p>
      </dgm:t>
    </dgm:pt>
    <dgm:pt modelId="{2F25E45A-8C5E-44A0-9716-B2020BE1B6F7}">
      <dgm:prSet phldrT="[Texte]"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fr-FR" sz="4000" dirty="0">
              <a:latin typeface="Antipasto" panose="02000506000000020004" pitchFamily="2" charset="0"/>
            </a:rPr>
            <a:t>Projets en petits groupes</a:t>
          </a:r>
        </a:p>
        <a:p>
          <a:pPr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2800" dirty="0"/>
        </a:p>
      </dgm:t>
    </dgm:pt>
    <dgm:pt modelId="{402F5896-A601-47E0-A4F8-4510C30B3FCE}" type="parTrans" cxnId="{C0A0B622-2110-4E05-B7E5-71CDE05653D3}">
      <dgm:prSet/>
      <dgm:spPr/>
      <dgm:t>
        <a:bodyPr/>
        <a:lstStyle/>
        <a:p>
          <a:endParaRPr lang="fr-FR"/>
        </a:p>
      </dgm:t>
    </dgm:pt>
    <dgm:pt modelId="{68EC1920-F01C-490B-971C-8FA108F7A8E9}" type="sibTrans" cxnId="{C0A0B622-2110-4E05-B7E5-71CDE05653D3}">
      <dgm:prSet/>
      <dgm:spPr/>
      <dgm:t>
        <a:bodyPr/>
        <a:lstStyle/>
        <a:p>
          <a:endParaRPr lang="fr-FR"/>
        </a:p>
      </dgm:t>
    </dgm:pt>
    <dgm:pt modelId="{76DA1DF5-8D5D-4FDE-88ED-867E1CC1E1E1}" type="pres">
      <dgm:prSet presAssocID="{5C9FB68B-F1CF-4A09-89F1-266371AA14C5}" presName="linear" presStyleCnt="0">
        <dgm:presLayoutVars>
          <dgm:dir/>
          <dgm:animLvl val="lvl"/>
          <dgm:resizeHandles val="exact"/>
        </dgm:presLayoutVars>
      </dgm:prSet>
      <dgm:spPr/>
    </dgm:pt>
    <dgm:pt modelId="{A3EE3010-D908-4847-94EC-E86755398F76}" type="pres">
      <dgm:prSet presAssocID="{5B3AB326-1A24-4296-9448-716D5C0B77C4}" presName="parentLin" presStyleCnt="0"/>
      <dgm:spPr/>
    </dgm:pt>
    <dgm:pt modelId="{23EE9F3E-78F6-4BA8-B845-3F0734B58D19}" type="pres">
      <dgm:prSet presAssocID="{5B3AB326-1A24-4296-9448-716D5C0B77C4}" presName="parentLeftMargin" presStyleLbl="node1" presStyleIdx="0" presStyleCnt="3"/>
      <dgm:spPr/>
    </dgm:pt>
    <dgm:pt modelId="{2782B791-699D-4B79-A56A-BCA12C7579C7}" type="pres">
      <dgm:prSet presAssocID="{5B3AB326-1A24-4296-9448-716D5C0B77C4}" presName="parentText" presStyleLbl="node1" presStyleIdx="0" presStyleCnt="3" custScaleX="150037" custScaleY="170704" custLinFactNeighborX="12012" custLinFactNeighborY="2955">
        <dgm:presLayoutVars>
          <dgm:chMax val="0"/>
          <dgm:bulletEnabled val="1"/>
        </dgm:presLayoutVars>
      </dgm:prSet>
      <dgm:spPr/>
    </dgm:pt>
    <dgm:pt modelId="{DE90F19F-3ED9-41CD-9481-6C27D6364E79}" type="pres">
      <dgm:prSet presAssocID="{5B3AB326-1A24-4296-9448-716D5C0B77C4}" presName="negativeSpace" presStyleCnt="0"/>
      <dgm:spPr/>
    </dgm:pt>
    <dgm:pt modelId="{19D2AEFF-21B0-464C-BDE5-EBD3BBA7DC47}" type="pres">
      <dgm:prSet presAssocID="{5B3AB326-1A24-4296-9448-716D5C0B77C4}" presName="childText" presStyleLbl="conFgAcc1" presStyleIdx="0" presStyleCnt="3" custScaleX="100000" custLinFactNeighborX="-62" custLinFactNeighborY="6776">
        <dgm:presLayoutVars>
          <dgm:bulletEnabled val="1"/>
        </dgm:presLayoutVars>
      </dgm:prSet>
      <dgm:spPr/>
    </dgm:pt>
    <dgm:pt modelId="{6D6A72AD-454E-4D36-B933-F8197E75C55C}" type="pres">
      <dgm:prSet presAssocID="{2477B112-1F46-4087-8F96-6364DA21CCFF}" presName="spaceBetweenRectangles" presStyleCnt="0"/>
      <dgm:spPr/>
    </dgm:pt>
    <dgm:pt modelId="{C7429381-C171-47E2-9A7C-33707EDE5546}" type="pres">
      <dgm:prSet presAssocID="{27004542-09D8-41FC-A904-CA8E3D8B92DF}" presName="parentLin" presStyleCnt="0"/>
      <dgm:spPr/>
    </dgm:pt>
    <dgm:pt modelId="{28C8E6C9-B273-4CB9-A145-5B347E07F0D2}" type="pres">
      <dgm:prSet presAssocID="{27004542-09D8-41FC-A904-CA8E3D8B92DF}" presName="parentLeftMargin" presStyleLbl="node1" presStyleIdx="0" presStyleCnt="3"/>
      <dgm:spPr/>
    </dgm:pt>
    <dgm:pt modelId="{AFD9F11A-DCDA-4AC2-8F0F-AAEE9A21C7BF}" type="pres">
      <dgm:prSet presAssocID="{27004542-09D8-41FC-A904-CA8E3D8B92DF}" presName="parentText" presStyleLbl="node1" presStyleIdx="1" presStyleCnt="3" custScaleX="164551" custLinFactNeighborX="-26501" custLinFactNeighborY="10131">
        <dgm:presLayoutVars>
          <dgm:chMax val="0"/>
          <dgm:bulletEnabled val="1"/>
        </dgm:presLayoutVars>
      </dgm:prSet>
      <dgm:spPr/>
    </dgm:pt>
    <dgm:pt modelId="{D66087D5-C920-4738-B642-CB957969ED1B}" type="pres">
      <dgm:prSet presAssocID="{27004542-09D8-41FC-A904-CA8E3D8B92DF}" presName="negativeSpace" presStyleCnt="0"/>
      <dgm:spPr/>
    </dgm:pt>
    <dgm:pt modelId="{AC8D5270-960F-4EB3-BF12-A10D39964CC6}" type="pres">
      <dgm:prSet presAssocID="{27004542-09D8-41FC-A904-CA8E3D8B92DF}" presName="childText" presStyleLbl="conFgAcc1" presStyleIdx="1" presStyleCnt="3">
        <dgm:presLayoutVars>
          <dgm:bulletEnabled val="1"/>
        </dgm:presLayoutVars>
      </dgm:prSet>
      <dgm:spPr/>
    </dgm:pt>
    <dgm:pt modelId="{F744350F-B798-47E2-B918-78B2FB86BFD7}" type="pres">
      <dgm:prSet presAssocID="{40910198-1F46-4A07-A73A-E52A0755D738}" presName="spaceBetweenRectangles" presStyleCnt="0"/>
      <dgm:spPr/>
    </dgm:pt>
    <dgm:pt modelId="{72E99559-C9C9-4BA4-A4A8-9E93937A528A}" type="pres">
      <dgm:prSet presAssocID="{2F25E45A-8C5E-44A0-9716-B2020BE1B6F7}" presName="parentLin" presStyleCnt="0"/>
      <dgm:spPr/>
    </dgm:pt>
    <dgm:pt modelId="{694D17E6-41FF-456B-A27B-4938ABB84352}" type="pres">
      <dgm:prSet presAssocID="{2F25E45A-8C5E-44A0-9716-B2020BE1B6F7}" presName="parentLeftMargin" presStyleLbl="node1" presStyleIdx="1" presStyleCnt="3"/>
      <dgm:spPr/>
    </dgm:pt>
    <dgm:pt modelId="{02A27650-FE86-4396-B0A0-66529D3ECE7F}" type="pres">
      <dgm:prSet presAssocID="{2F25E45A-8C5E-44A0-9716-B2020BE1B6F7}" presName="parentText" presStyleLbl="node1" presStyleIdx="2" presStyleCnt="3" custScaleX="139778" custLinFactNeighborX="-12592" custLinFactNeighborY="7024">
        <dgm:presLayoutVars>
          <dgm:chMax val="0"/>
          <dgm:bulletEnabled val="1"/>
        </dgm:presLayoutVars>
      </dgm:prSet>
      <dgm:spPr/>
    </dgm:pt>
    <dgm:pt modelId="{CB42272D-446E-435D-A9E4-F8BACA60CC4D}" type="pres">
      <dgm:prSet presAssocID="{2F25E45A-8C5E-44A0-9716-B2020BE1B6F7}" presName="negativeSpace" presStyleCnt="0"/>
      <dgm:spPr/>
    </dgm:pt>
    <dgm:pt modelId="{ED4CDB5F-6CEB-4671-B483-BEB62D272AB5}" type="pres">
      <dgm:prSet presAssocID="{2F25E45A-8C5E-44A0-9716-B2020BE1B6F7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EB45A512-7445-427B-B774-E8D5CA0F8DB1}" srcId="{5C9FB68B-F1CF-4A09-89F1-266371AA14C5}" destId="{27004542-09D8-41FC-A904-CA8E3D8B92DF}" srcOrd="1" destOrd="0" parTransId="{9B477027-72D3-4548-BD1B-DE4EC6886BC4}" sibTransId="{40910198-1F46-4A07-A73A-E52A0755D738}"/>
    <dgm:cxn modelId="{C2C98E16-1E8D-442A-BC47-8889862B7D15}" type="presOf" srcId="{2F25E45A-8C5E-44A0-9716-B2020BE1B6F7}" destId="{694D17E6-41FF-456B-A27B-4938ABB84352}" srcOrd="0" destOrd="0" presId="urn:microsoft.com/office/officeart/2005/8/layout/list1"/>
    <dgm:cxn modelId="{17C1F819-C4AB-40AF-9885-AF1CE4EBF71B}" type="presOf" srcId="{5C9FB68B-F1CF-4A09-89F1-266371AA14C5}" destId="{76DA1DF5-8D5D-4FDE-88ED-867E1CC1E1E1}" srcOrd="0" destOrd="0" presId="urn:microsoft.com/office/officeart/2005/8/layout/list1"/>
    <dgm:cxn modelId="{C0A0B622-2110-4E05-B7E5-71CDE05653D3}" srcId="{5C9FB68B-F1CF-4A09-89F1-266371AA14C5}" destId="{2F25E45A-8C5E-44A0-9716-B2020BE1B6F7}" srcOrd="2" destOrd="0" parTransId="{402F5896-A601-47E0-A4F8-4510C30B3FCE}" sibTransId="{68EC1920-F01C-490B-971C-8FA108F7A8E9}"/>
    <dgm:cxn modelId="{34561424-2DBF-486D-905C-FBE77602A7B6}" type="presOf" srcId="{27004542-09D8-41FC-A904-CA8E3D8B92DF}" destId="{AFD9F11A-DCDA-4AC2-8F0F-AAEE9A21C7BF}" srcOrd="1" destOrd="0" presId="urn:microsoft.com/office/officeart/2005/8/layout/list1"/>
    <dgm:cxn modelId="{2E543861-16DF-46E5-ABD0-452317BD5738}" type="presOf" srcId="{5B3AB326-1A24-4296-9448-716D5C0B77C4}" destId="{23EE9F3E-78F6-4BA8-B845-3F0734B58D19}" srcOrd="0" destOrd="0" presId="urn:microsoft.com/office/officeart/2005/8/layout/list1"/>
    <dgm:cxn modelId="{67EE5265-7613-4ABC-AB56-C2A828D8074F}" type="presOf" srcId="{2F25E45A-8C5E-44A0-9716-B2020BE1B6F7}" destId="{02A27650-FE86-4396-B0A0-66529D3ECE7F}" srcOrd="1" destOrd="0" presId="urn:microsoft.com/office/officeart/2005/8/layout/list1"/>
    <dgm:cxn modelId="{85BC4167-8DD2-438E-891F-DE8D200E16BB}" type="presOf" srcId="{27004542-09D8-41FC-A904-CA8E3D8B92DF}" destId="{28C8E6C9-B273-4CB9-A145-5B347E07F0D2}" srcOrd="0" destOrd="0" presId="urn:microsoft.com/office/officeart/2005/8/layout/list1"/>
    <dgm:cxn modelId="{5293CBB4-C7E8-49C6-9E9D-34DA8BF75A50}" type="presOf" srcId="{5B3AB326-1A24-4296-9448-716D5C0B77C4}" destId="{2782B791-699D-4B79-A56A-BCA12C7579C7}" srcOrd="1" destOrd="0" presId="urn:microsoft.com/office/officeart/2005/8/layout/list1"/>
    <dgm:cxn modelId="{9C105FE6-111D-4F54-9A15-942F4684995A}" srcId="{5C9FB68B-F1CF-4A09-89F1-266371AA14C5}" destId="{5B3AB326-1A24-4296-9448-716D5C0B77C4}" srcOrd="0" destOrd="0" parTransId="{DB10B7C4-0E2E-4B30-AED1-B42426D76618}" sibTransId="{2477B112-1F46-4087-8F96-6364DA21CCFF}"/>
    <dgm:cxn modelId="{83A5ED42-B209-4E52-B901-2895A4E7FFD3}" type="presParOf" srcId="{76DA1DF5-8D5D-4FDE-88ED-867E1CC1E1E1}" destId="{A3EE3010-D908-4847-94EC-E86755398F76}" srcOrd="0" destOrd="0" presId="urn:microsoft.com/office/officeart/2005/8/layout/list1"/>
    <dgm:cxn modelId="{75EB16CB-C0BC-4DEF-B9CC-EBF9FA14FD9E}" type="presParOf" srcId="{A3EE3010-D908-4847-94EC-E86755398F76}" destId="{23EE9F3E-78F6-4BA8-B845-3F0734B58D19}" srcOrd="0" destOrd="0" presId="urn:microsoft.com/office/officeart/2005/8/layout/list1"/>
    <dgm:cxn modelId="{F4D368F7-5248-412D-BE6E-5BEE5703BB24}" type="presParOf" srcId="{A3EE3010-D908-4847-94EC-E86755398F76}" destId="{2782B791-699D-4B79-A56A-BCA12C7579C7}" srcOrd="1" destOrd="0" presId="urn:microsoft.com/office/officeart/2005/8/layout/list1"/>
    <dgm:cxn modelId="{A1DAC407-888E-4C73-891E-4E4DBF7914E7}" type="presParOf" srcId="{76DA1DF5-8D5D-4FDE-88ED-867E1CC1E1E1}" destId="{DE90F19F-3ED9-41CD-9481-6C27D6364E79}" srcOrd="1" destOrd="0" presId="urn:microsoft.com/office/officeart/2005/8/layout/list1"/>
    <dgm:cxn modelId="{B3F42CB2-6B97-407B-A223-223C9E94C359}" type="presParOf" srcId="{76DA1DF5-8D5D-4FDE-88ED-867E1CC1E1E1}" destId="{19D2AEFF-21B0-464C-BDE5-EBD3BBA7DC47}" srcOrd="2" destOrd="0" presId="urn:microsoft.com/office/officeart/2005/8/layout/list1"/>
    <dgm:cxn modelId="{7FD2216D-FC5B-4820-A08D-4EB917E5D050}" type="presParOf" srcId="{76DA1DF5-8D5D-4FDE-88ED-867E1CC1E1E1}" destId="{6D6A72AD-454E-4D36-B933-F8197E75C55C}" srcOrd="3" destOrd="0" presId="urn:microsoft.com/office/officeart/2005/8/layout/list1"/>
    <dgm:cxn modelId="{E2D38629-5F25-44C3-ADF5-587864F60B9F}" type="presParOf" srcId="{76DA1DF5-8D5D-4FDE-88ED-867E1CC1E1E1}" destId="{C7429381-C171-47E2-9A7C-33707EDE5546}" srcOrd="4" destOrd="0" presId="urn:microsoft.com/office/officeart/2005/8/layout/list1"/>
    <dgm:cxn modelId="{88EA5EFC-C9A8-4C74-ACDD-D1AF0E888218}" type="presParOf" srcId="{C7429381-C171-47E2-9A7C-33707EDE5546}" destId="{28C8E6C9-B273-4CB9-A145-5B347E07F0D2}" srcOrd="0" destOrd="0" presId="urn:microsoft.com/office/officeart/2005/8/layout/list1"/>
    <dgm:cxn modelId="{5BF91A92-4E81-47B5-9FFF-32C1F802474D}" type="presParOf" srcId="{C7429381-C171-47E2-9A7C-33707EDE5546}" destId="{AFD9F11A-DCDA-4AC2-8F0F-AAEE9A21C7BF}" srcOrd="1" destOrd="0" presId="urn:microsoft.com/office/officeart/2005/8/layout/list1"/>
    <dgm:cxn modelId="{C4FBFA8E-FD79-42DD-B7DB-0D4AB45DF206}" type="presParOf" srcId="{76DA1DF5-8D5D-4FDE-88ED-867E1CC1E1E1}" destId="{D66087D5-C920-4738-B642-CB957969ED1B}" srcOrd="5" destOrd="0" presId="urn:microsoft.com/office/officeart/2005/8/layout/list1"/>
    <dgm:cxn modelId="{B57F6334-1046-4781-A976-D776AE1A768E}" type="presParOf" srcId="{76DA1DF5-8D5D-4FDE-88ED-867E1CC1E1E1}" destId="{AC8D5270-960F-4EB3-BF12-A10D39964CC6}" srcOrd="6" destOrd="0" presId="urn:microsoft.com/office/officeart/2005/8/layout/list1"/>
    <dgm:cxn modelId="{1E9C8363-A54D-4383-A4BF-47DDF8D340B5}" type="presParOf" srcId="{76DA1DF5-8D5D-4FDE-88ED-867E1CC1E1E1}" destId="{F744350F-B798-47E2-B918-78B2FB86BFD7}" srcOrd="7" destOrd="0" presId="urn:microsoft.com/office/officeart/2005/8/layout/list1"/>
    <dgm:cxn modelId="{FDDE0C09-AF1A-44FF-93C2-BCA9374A367C}" type="presParOf" srcId="{76DA1DF5-8D5D-4FDE-88ED-867E1CC1E1E1}" destId="{72E99559-C9C9-4BA4-A4A8-9E93937A528A}" srcOrd="8" destOrd="0" presId="urn:microsoft.com/office/officeart/2005/8/layout/list1"/>
    <dgm:cxn modelId="{E0E84D3A-F0E8-45AB-A815-0923F07C2893}" type="presParOf" srcId="{72E99559-C9C9-4BA4-A4A8-9E93937A528A}" destId="{694D17E6-41FF-456B-A27B-4938ABB84352}" srcOrd="0" destOrd="0" presId="urn:microsoft.com/office/officeart/2005/8/layout/list1"/>
    <dgm:cxn modelId="{C3C41606-4D10-4D25-A2AF-95BCC0B99F7B}" type="presParOf" srcId="{72E99559-C9C9-4BA4-A4A8-9E93937A528A}" destId="{02A27650-FE86-4396-B0A0-66529D3ECE7F}" srcOrd="1" destOrd="0" presId="urn:microsoft.com/office/officeart/2005/8/layout/list1"/>
    <dgm:cxn modelId="{D0133754-1E34-4421-BF33-FE855EEA611E}" type="presParOf" srcId="{76DA1DF5-8D5D-4FDE-88ED-867E1CC1E1E1}" destId="{CB42272D-446E-435D-A9E4-F8BACA60CC4D}" srcOrd="9" destOrd="0" presId="urn:microsoft.com/office/officeart/2005/8/layout/list1"/>
    <dgm:cxn modelId="{1E34C259-734A-4B69-BCD7-E7D045537E5A}" type="presParOf" srcId="{76DA1DF5-8D5D-4FDE-88ED-867E1CC1E1E1}" destId="{ED4CDB5F-6CEB-4671-B483-BEB62D272AB5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9D2AEFF-21B0-464C-BDE5-EBD3BBA7DC47}">
      <dsp:nvSpPr>
        <dsp:cNvPr id="0" name=""/>
        <dsp:cNvSpPr/>
      </dsp:nvSpPr>
      <dsp:spPr>
        <a:xfrm>
          <a:off x="0" y="1489774"/>
          <a:ext cx="9023867" cy="10080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2782B791-699D-4B79-A56A-BCA12C7579C7}">
      <dsp:nvSpPr>
        <dsp:cNvPr id="0" name=""/>
        <dsp:cNvSpPr/>
      </dsp:nvSpPr>
      <dsp:spPr>
        <a:xfrm>
          <a:off x="416464" y="84758"/>
          <a:ext cx="8607402" cy="2015672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8000"/>
                <a:lumMod val="114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0000"/>
                <a:lumMod val="8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38756" tIns="0" rIns="238756" bIns="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3600" u="sng" kern="1200" dirty="0">
              <a:latin typeface="Antipasto" panose="02000506000000020004" pitchFamily="2" charset="0"/>
            </a:rPr>
            <a:t>le mardi et le jeudi</a:t>
          </a:r>
          <a:r>
            <a:rPr lang="fr-FR" sz="3600" u="sng" kern="1200" baseline="0" dirty="0">
              <a:latin typeface="Antipasto" panose="02000506000000020004" pitchFamily="2" charset="0"/>
            </a:rPr>
            <a:t> :</a:t>
          </a:r>
        </a:p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3600" kern="1200" baseline="0" dirty="0">
              <a:latin typeface="Antipasto" panose="02000506000000020004" pitchFamily="2" charset="0"/>
            </a:rPr>
            <a:t>- de 11h30 à 12h00 </a:t>
          </a:r>
        </a:p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3600" kern="1200" baseline="0" dirty="0">
              <a:latin typeface="Antipasto" panose="02000506000000020004" pitchFamily="2" charset="0"/>
            </a:rPr>
            <a:t>- d</a:t>
          </a:r>
          <a:r>
            <a:rPr lang="fr-FR" sz="3600" kern="1200" dirty="0">
              <a:latin typeface="Antipasto" panose="02000506000000020004" pitchFamily="2" charset="0"/>
            </a:rPr>
            <a:t>e 16h à 17h</a:t>
          </a:r>
        </a:p>
      </dsp:txBody>
      <dsp:txXfrm>
        <a:off x="514861" y="183155"/>
        <a:ext cx="8410608" cy="1818878"/>
      </dsp:txXfrm>
    </dsp:sp>
    <dsp:sp modelId="{AC8D5270-960F-4EB3-BF12-A10D39964CC6}">
      <dsp:nvSpPr>
        <dsp:cNvPr id="0" name=""/>
        <dsp:cNvSpPr/>
      </dsp:nvSpPr>
      <dsp:spPr>
        <a:xfrm>
          <a:off x="0" y="3289538"/>
          <a:ext cx="9023867" cy="10080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AFD9F11A-DCDA-4AC2-8F0F-AAEE9A21C7BF}">
      <dsp:nvSpPr>
        <dsp:cNvPr id="0" name=""/>
        <dsp:cNvSpPr/>
      </dsp:nvSpPr>
      <dsp:spPr>
        <a:xfrm>
          <a:off x="275920" y="2818765"/>
          <a:ext cx="8648302" cy="1180800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8000"/>
                <a:lumMod val="114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0000"/>
                <a:lumMod val="8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38756" tIns="0" rIns="238756" bIns="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3200" kern="1200" dirty="0">
              <a:latin typeface="Antipasto" panose="02000506000000020004" pitchFamily="2" charset="0"/>
            </a:rPr>
            <a:t>Aide ponctuelle ou évaluations en lecture et mathématiques </a:t>
          </a:r>
        </a:p>
      </dsp:txBody>
      <dsp:txXfrm>
        <a:off x="333562" y="2876407"/>
        <a:ext cx="8533018" cy="1065516"/>
      </dsp:txXfrm>
    </dsp:sp>
    <dsp:sp modelId="{ED4CDB5F-6CEB-4671-B483-BEB62D272AB5}">
      <dsp:nvSpPr>
        <dsp:cNvPr id="0" name=""/>
        <dsp:cNvSpPr/>
      </dsp:nvSpPr>
      <dsp:spPr>
        <a:xfrm>
          <a:off x="0" y="5103938"/>
          <a:ext cx="9023867" cy="10080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02A27650-FE86-4396-B0A0-66529D3ECE7F}">
      <dsp:nvSpPr>
        <dsp:cNvPr id="0" name=""/>
        <dsp:cNvSpPr/>
      </dsp:nvSpPr>
      <dsp:spPr>
        <a:xfrm>
          <a:off x="383210" y="4596477"/>
          <a:ext cx="8579316" cy="1180800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8000"/>
                <a:lumMod val="114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0000"/>
                <a:lumMod val="8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38756" tIns="0" rIns="238756" bIns="0" numCol="1" spcCol="1270" anchor="ctr" anchorCtr="0">
          <a:noAutofit/>
        </a:bodyPr>
        <a:lstStyle/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fr-FR" sz="4000" kern="1200" dirty="0">
              <a:latin typeface="Antipasto" panose="02000506000000020004" pitchFamily="2" charset="0"/>
            </a:rPr>
            <a:t>Projets en petits groupes</a:t>
          </a:r>
        </a:p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2800" kern="1200" dirty="0"/>
        </a:p>
      </dsp:txBody>
      <dsp:txXfrm>
        <a:off x="440852" y="4654119"/>
        <a:ext cx="8464032" cy="106551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#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68C606F0-D349-4760-9F86-A0D3D26F6BC6}" type="datetimeFigureOut">
              <a:rPr lang="fr-FR"/>
              <a:pPr>
                <a:defRPr/>
              </a:pPr>
              <a:t>16/09/2026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fr-FR" noProof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noProof="0"/>
              <a:t>Modifier les styles du texte du masque</a:t>
            </a:r>
          </a:p>
          <a:p>
            <a:pPr lvl="1"/>
            <a:r>
              <a:rPr lang="fr-FR" noProof="0"/>
              <a:t>Deuxième niveau</a:t>
            </a:r>
          </a:p>
          <a:p>
            <a:pPr lvl="2"/>
            <a:r>
              <a:rPr lang="fr-FR" noProof="0"/>
              <a:t>Troisième niveau</a:t>
            </a:r>
          </a:p>
          <a:p>
            <a:pPr lvl="3"/>
            <a:r>
              <a:rPr lang="fr-FR" noProof="0"/>
              <a:t>Quatrième niveau</a:t>
            </a:r>
          </a:p>
          <a:p>
            <a:pPr lvl="4"/>
            <a:r>
              <a:rPr lang="fr-FR" noProof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A64658AC-0C4D-4CED-BDB4-1A2AF190A2CE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5354374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Espace réservé de l'image des diapositives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2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fr-FR"/>
          </a:p>
        </p:txBody>
      </p:sp>
      <p:sp>
        <p:nvSpPr>
          <p:cNvPr id="15363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2392496-D65D-4544-9429-04F10D1E485B}" type="slidenum">
              <a:rPr lang="fr-FR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fr-FR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933630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Espace réservé de l'image des diapositives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0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fr-FR"/>
          </a:p>
        </p:txBody>
      </p:sp>
      <p:sp>
        <p:nvSpPr>
          <p:cNvPr id="17411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77C13FE-E632-47D8-BAA6-9BE8874E1D47}" type="slidenum">
              <a:rPr lang="fr-FR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fr-FR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72703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Espace réservé de l'image des diapositives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2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fr-FR" dirty="0"/>
          </a:p>
        </p:txBody>
      </p:sp>
      <p:sp>
        <p:nvSpPr>
          <p:cNvPr id="22531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8EC0853-1345-4248-AAE1-CD2E2BCFB7E3}" type="slidenum">
              <a:rPr lang="fr-FR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</a:t>
            </a:fld>
            <a:endParaRPr lang="fr-FR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05774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Espace réservé de l'image des diapositives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2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fr-FR" dirty="0"/>
          </a:p>
        </p:txBody>
      </p:sp>
      <p:sp>
        <p:nvSpPr>
          <p:cNvPr id="22531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8EC0853-1345-4248-AAE1-CD2E2BCFB7E3}" type="slidenum">
              <a:rPr lang="fr-FR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7</a:t>
            </a:fld>
            <a:endParaRPr lang="fr-FR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294099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A5E3B6-5558-435D-AFC5-50E962ED4E1E}" type="slidenum">
              <a:rPr lang="fr-FR" smtClean="0"/>
              <a:pPr/>
              <a:t>18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260618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E81F3D4-A227-463A-80D0-9D3824369F39}" type="datetimeFigureOut">
              <a:rPr lang="fr-FR" smtClean="0"/>
              <a:pPr>
                <a:defRPr/>
              </a:pPr>
              <a:t>16/09/2026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BE06185-0DC1-43D2-A75B-265AD5852A24}" type="slidenum">
              <a:rPr lang="fr-FR" smtClean="0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63055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E81F3D4-A227-463A-80D0-9D3824369F39}" type="datetimeFigureOut">
              <a:rPr lang="fr-FR" smtClean="0"/>
              <a:pPr>
                <a:defRPr/>
              </a:pPr>
              <a:t>16/09/2026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BE06185-0DC1-43D2-A75B-265AD5852A24}" type="slidenum">
              <a:rPr lang="fr-FR" smtClean="0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898888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E81F3D4-A227-463A-80D0-9D3824369F39}" type="datetimeFigureOut">
              <a:rPr lang="fr-FR" smtClean="0"/>
              <a:pPr>
                <a:defRPr/>
              </a:pPr>
              <a:t>16/09/2026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BE06185-0DC1-43D2-A75B-265AD5852A24}" type="slidenum">
              <a:rPr lang="fr-FR" smtClean="0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995450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E81F3D4-A227-463A-80D0-9D3824369F39}" type="datetimeFigureOut">
              <a:rPr lang="fr-FR" smtClean="0"/>
              <a:pPr>
                <a:defRPr/>
              </a:pPr>
              <a:t>16/09/2026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BE06185-0DC1-43D2-A75B-265AD5852A24}" type="slidenum">
              <a:rPr lang="fr-FR" smtClean="0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23635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E81F3D4-A227-463A-80D0-9D3824369F39}" type="datetimeFigureOut">
              <a:rPr lang="fr-FR" smtClean="0"/>
              <a:pPr>
                <a:defRPr/>
              </a:pPr>
              <a:t>16/09/2026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BE06185-0DC1-43D2-A75B-265AD5852A24}" type="slidenum">
              <a:rPr lang="fr-FR" smtClean="0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361091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39095F1-9494-47E7-84BD-497137304F23}" type="datetimeFigureOut">
              <a:rPr lang="fr-FR" smtClean="0"/>
              <a:pPr>
                <a:defRPr/>
              </a:pPr>
              <a:t>16/09/2026</a:t>
            </a:fld>
            <a:endParaRPr lang="fr-FR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6631BDC-481E-4980-AED0-FC62C091E6AA}" type="slidenum">
              <a:rPr lang="fr-FR" smtClean="0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598556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E81F3D4-A227-463A-80D0-9D3824369F39}" type="datetimeFigureOut">
              <a:rPr lang="fr-FR" smtClean="0"/>
              <a:pPr>
                <a:defRPr/>
              </a:pPr>
              <a:t>16/09/2026</a:t>
            </a:fld>
            <a:endParaRPr lang="fr-FR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BE06185-0DC1-43D2-A75B-265AD5852A24}" type="slidenum">
              <a:rPr lang="fr-FR" smtClean="0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907652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E81F3D4-A227-463A-80D0-9D3824369F39}" type="datetimeFigureOut">
              <a:rPr lang="fr-FR" smtClean="0"/>
              <a:pPr>
                <a:defRPr/>
              </a:pPr>
              <a:t>16/09/2026</a:t>
            </a:fld>
            <a:endParaRPr lang="fr-FR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BE06185-0DC1-43D2-A75B-265AD5852A24}" type="slidenum">
              <a:rPr lang="fr-FR" smtClean="0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321934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4893969-F91D-4D51-B498-8A01DC6095FE}" type="datetimeFigureOut">
              <a:rPr lang="fr-FR" smtClean="0"/>
              <a:pPr>
                <a:defRPr/>
              </a:pPr>
              <a:t>16/09/2026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BE06077-B400-4AC2-8B04-39F36E6A9D61}" type="slidenum">
              <a:rPr lang="fr-FR" smtClean="0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548565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panoramiqu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E81F3D4-A227-463A-80D0-9D3824369F39}" type="datetimeFigureOut">
              <a:rPr lang="fr-FR" smtClean="0"/>
              <a:pPr>
                <a:defRPr/>
              </a:pPr>
              <a:t>16/09/2026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BE06185-0DC1-43D2-A75B-265AD5852A24}" type="slidenum">
              <a:rPr lang="fr-FR" smtClean="0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498742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E81F3D4-A227-463A-80D0-9D3824369F39}" type="datetimeFigureOut">
              <a:rPr lang="fr-FR" smtClean="0"/>
              <a:pPr>
                <a:defRPr/>
              </a:pPr>
              <a:t>16/09/2026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BE06185-0DC1-43D2-A75B-265AD5852A24}" type="slidenum">
              <a:rPr lang="fr-FR" smtClean="0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6750835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fr-FR"/>
              <a:t>Cliquez pour modifier les styles du texte du masque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E81F3D4-A227-463A-80D0-9D3824369F39}" type="datetimeFigureOut">
              <a:rPr lang="fr-FR" smtClean="0"/>
              <a:pPr>
                <a:defRPr/>
              </a:pPr>
              <a:t>16/09/2026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BE06185-0DC1-43D2-A75B-265AD5852A24}" type="slidenum">
              <a:rPr lang="fr-FR" smtClean="0"/>
              <a:pPr>
                <a:defRPr/>
              </a:pPr>
              <a:t>‹N°›</a:t>
            </a:fld>
            <a:endParaRPr lang="fr-FR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84685598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E81F3D4-A227-463A-80D0-9D3824369F39}" type="datetimeFigureOut">
              <a:rPr lang="fr-FR" smtClean="0"/>
              <a:pPr>
                <a:defRPr/>
              </a:pPr>
              <a:t>16/09/2026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BE06185-0DC1-43D2-A75B-265AD5852A24}" type="slidenum">
              <a:rPr lang="fr-FR" smtClean="0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373348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 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E81F3D4-A227-463A-80D0-9D3824369F39}" type="datetimeFigureOut">
              <a:rPr lang="fr-FR" smtClean="0"/>
              <a:pPr>
                <a:defRPr/>
              </a:pPr>
              <a:t>16/09/2026</a:t>
            </a:fld>
            <a:endParaRPr lang="fr-FR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BE06185-0DC1-43D2-A75B-265AD5852A24}" type="slidenum">
              <a:rPr lang="fr-FR" smtClean="0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0850411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 colonnes d’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E81F3D4-A227-463A-80D0-9D3824369F39}" type="datetimeFigureOut">
              <a:rPr lang="fr-FR" smtClean="0"/>
              <a:pPr>
                <a:defRPr/>
              </a:pPr>
              <a:t>16/09/2026</a:t>
            </a:fld>
            <a:endParaRPr lang="fr-FR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BE06185-0DC1-43D2-A75B-265AD5852A24}" type="slidenum">
              <a:rPr lang="fr-FR" smtClean="0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479615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E81F3D4-A227-463A-80D0-9D3824369F39}" type="datetimeFigureOut">
              <a:rPr lang="fr-FR" smtClean="0"/>
              <a:pPr>
                <a:defRPr/>
              </a:pPr>
              <a:t>16/09/2026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BE06185-0DC1-43D2-A75B-265AD5852A24}" type="slidenum">
              <a:rPr lang="fr-FR" smtClean="0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1913521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E81F3D4-A227-463A-80D0-9D3824369F39}" type="datetimeFigureOut">
              <a:rPr lang="fr-FR" smtClean="0"/>
              <a:pPr>
                <a:defRPr/>
              </a:pPr>
              <a:t>16/09/2026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BE06185-0DC1-43D2-A75B-265AD5852A24}" type="slidenum">
              <a:rPr lang="fr-FR" smtClean="0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721773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pPr>
              <a:defRPr/>
            </a:pPr>
            <a:fld id="{CE81F3D4-A227-463A-80D0-9D3824369F39}" type="datetimeFigureOut">
              <a:rPr lang="fr-FR" smtClean="0"/>
              <a:pPr>
                <a:defRPr/>
              </a:pPr>
              <a:t>16/09/2026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9BE06185-0DC1-43D2-A75B-265AD5852A24}" type="slidenum">
              <a:rPr lang="fr-FR" smtClean="0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5183717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2" r:id="rId1"/>
    <p:sldLayoutId id="2147483693" r:id="rId2"/>
    <p:sldLayoutId id="2147483694" r:id="rId3"/>
    <p:sldLayoutId id="2147483695" r:id="rId4"/>
    <p:sldLayoutId id="2147483696" r:id="rId5"/>
    <p:sldLayoutId id="2147483697" r:id="rId6"/>
    <p:sldLayoutId id="2147483698" r:id="rId7"/>
    <p:sldLayoutId id="2147483699" r:id="rId8"/>
    <p:sldLayoutId id="2147483700" r:id="rId9"/>
    <p:sldLayoutId id="2147483701" r:id="rId10"/>
    <p:sldLayoutId id="2147483702" r:id="rId11"/>
    <p:sldLayoutId id="2147483703" r:id="rId12"/>
    <p:sldLayoutId id="2147483704" r:id="rId13"/>
    <p:sldLayoutId id="2147483705" r:id="rId14"/>
    <p:sldLayoutId id="2147483706" r:id="rId15"/>
    <p:sldLayoutId id="2147483707" r:id="rId16"/>
    <p:sldLayoutId id="2147483708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5.xml"/><Relationship Id="rId6" Type="http://schemas.openxmlformats.org/officeDocument/2006/relationships/comments" Target="../comments/comment1.xml"/><Relationship Id="rId5" Type="http://schemas.openxmlformats.org/officeDocument/2006/relationships/image" Target="../media/image14.jpeg"/><Relationship Id="rId4" Type="http://schemas.openxmlformats.org/officeDocument/2006/relationships/image" Target="../media/image13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Relationship Id="rId5" Type="http://schemas.openxmlformats.org/officeDocument/2006/relationships/comments" Target="../comments/comment2.xml"/><Relationship Id="rId4" Type="http://schemas.openxmlformats.org/officeDocument/2006/relationships/image" Target="../media/image1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3.xml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omments" Target="../comments/comment4.xm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s://cpbilingue3.webnode.fr/" TargetMode="External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comments" Target="../comments/comment5.xml"/><Relationship Id="rId3" Type="http://schemas.openxmlformats.org/officeDocument/2006/relationships/diagramLayout" Target="../diagrams/layout1.xml"/><Relationship Id="rId7" Type="http://schemas.openxmlformats.org/officeDocument/2006/relationships/image" Target="../media/image20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7" name="Imag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8675" y="542925"/>
            <a:ext cx="10572750" cy="4703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287463" y="1041400"/>
            <a:ext cx="11436350" cy="2387600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fr-FR" sz="9600" dirty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tipasto" panose="02000506000000020004" pitchFamily="2" charset="0"/>
              </a:rPr>
              <a:t>Réunion </a:t>
            </a:r>
            <a:br>
              <a:rPr lang="fr-FR" sz="9600" dirty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tipasto" panose="02000506000000020004" pitchFamily="2" charset="0"/>
              </a:rPr>
            </a:br>
            <a:r>
              <a:rPr lang="fr-FR" sz="9600" dirty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tipasto" panose="02000506000000020004" pitchFamily="2" charset="0"/>
              </a:rPr>
              <a:t>d’informations</a:t>
            </a:r>
          </a:p>
        </p:txBody>
      </p:sp>
      <p:sp>
        <p:nvSpPr>
          <p:cNvPr id="14339" name="Sous-titre 2"/>
          <p:cNvSpPr>
            <a:spLocks noGrp="1"/>
          </p:cNvSpPr>
          <p:nvPr>
            <p:ph type="subTitle" idx="1"/>
          </p:nvPr>
        </p:nvSpPr>
        <p:spPr>
          <a:xfrm>
            <a:off x="5082747" y="3361513"/>
            <a:ext cx="3830874" cy="1496616"/>
          </a:xfrm>
        </p:spPr>
        <p:txBody>
          <a:bodyPr>
            <a:normAutofit fontScale="85000" lnSpcReduction="10000"/>
          </a:bodyPr>
          <a:lstStyle/>
          <a:p>
            <a:pPr eaLnBrk="1" hangingPunct="1"/>
            <a:r>
              <a:rPr lang="fr-FR" sz="5400" i="1" dirty="0">
                <a:solidFill>
                  <a:srgbClr val="00B050"/>
                </a:solidFill>
                <a:latin typeface="Antipasto"/>
              </a:rPr>
              <a:t>15 </a:t>
            </a:r>
            <a:r>
              <a:rPr lang="fr-FR" sz="5400" i="1" dirty="0">
                <a:solidFill>
                  <a:srgbClr val="000000"/>
                </a:solidFill>
                <a:latin typeface="Antipasto"/>
              </a:rPr>
              <a:t>septembre 2026</a:t>
            </a:r>
          </a:p>
        </p:txBody>
      </p:sp>
      <p:pic>
        <p:nvPicPr>
          <p:cNvPr id="14340" name="Image 4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-476709">
            <a:off x="9252257" y="3983417"/>
            <a:ext cx="2430463" cy="174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 rot="21248441">
            <a:off x="3000905" y="663337"/>
            <a:ext cx="6214215" cy="1325563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fr-FR" sz="80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ntipasto" panose="02000506000000020004" pitchFamily="2" charset="0"/>
              </a:rPr>
              <a:t>Bienvenue!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479800" y="4364038"/>
            <a:ext cx="10571163" cy="2343150"/>
          </a:xfrm>
        </p:spPr>
        <p:txBody>
          <a:bodyPr rtlCol="0">
            <a:normAutofit fontScale="92500" lnSpcReduction="20000"/>
          </a:bodyPr>
          <a:lstStyle/>
          <a:p>
            <a:pPr marL="0" indent="0" algn="ctr" eaLnBrk="1" fontAlgn="auto" hangingPunct="1">
              <a:lnSpc>
                <a:spcPct val="120000"/>
              </a:lnSpc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fr-FR" sz="7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ntipasto" panose="02000506000000020004" pitchFamily="2" charset="0"/>
              </a:rPr>
              <a:t>Merci de votre </a:t>
            </a:r>
          </a:p>
          <a:p>
            <a:pPr marL="0" indent="0" algn="ctr" eaLnBrk="1" fontAlgn="auto" hangingPunct="1">
              <a:lnSpc>
                <a:spcPct val="120000"/>
              </a:lnSpc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fr-FR" sz="7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ntipasto" panose="02000506000000020004" pitchFamily="2" charset="0"/>
              </a:rPr>
              <a:t>présence!</a:t>
            </a:r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25525" y="1438275"/>
            <a:ext cx="63373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8" name="Image 5" descr="C:\Users\Matthieu\Desktop\Sans titre 27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62825" y="1077298"/>
            <a:ext cx="3101975" cy="300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contenu 2"/>
          <p:cNvSpPr>
            <a:spLocks noGrp="1"/>
          </p:cNvSpPr>
          <p:nvPr>
            <p:ph sz="half" idx="1"/>
          </p:nvPr>
        </p:nvSpPr>
        <p:spPr>
          <a:xfrm>
            <a:off x="692332" y="227012"/>
            <a:ext cx="10869432" cy="6239101"/>
          </a:xfrm>
        </p:spPr>
        <p:txBody>
          <a:bodyPr rtlCol="0">
            <a:normAutofit fontScale="92500" lnSpcReduction="20000"/>
          </a:bodyPr>
          <a:lstStyle/>
          <a:p>
            <a:pPr marL="0" indent="0" algn="ctr" fontAlgn="auto">
              <a:lnSpc>
                <a:spcPct val="120000"/>
              </a:lnSpc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fr-FR" sz="7200" dirty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ntipasto" panose="02000506000000020004" pitchFamily="2" charset="0"/>
              </a:rPr>
              <a:t>Nous ne répondrons </a:t>
            </a:r>
            <a:r>
              <a:rPr lang="fr-FR" sz="7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ntipasto" panose="02000506000000020004" pitchFamily="2" charset="0"/>
              </a:rPr>
              <a:t>pas aux questions concernant un enfant en particulier. Pour cela, merci de prendre rdv via l’espace dédié dans le CAHIER DE LIAISON.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allAtOnce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8695" y="0"/>
            <a:ext cx="11684320" cy="1325563"/>
          </a:xfrm>
        </p:spPr>
        <p:txBody>
          <a:bodyPr rtlCol="0"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fr-FR" sz="60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ntipasto" panose="02000506000000020004" pitchFamily="2" charset="0"/>
              </a:rPr>
              <a:t>La classe CP bilingue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44129" y="1325563"/>
            <a:ext cx="11958637" cy="4638086"/>
          </a:xfrm>
        </p:spPr>
        <p:txBody>
          <a:bodyPr>
            <a:noAutofit/>
          </a:bodyPr>
          <a:lstStyle/>
          <a:p>
            <a:pPr marL="0" indent="0" eaLnBrk="1" hangingPunct="1">
              <a:buFont typeface="Arial" charset="0"/>
              <a:buNone/>
            </a:pPr>
            <a:r>
              <a:rPr lang="fr-FR" sz="4000" dirty="0">
                <a:solidFill>
                  <a:srgbClr val="00B05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Josefin Sans"/>
                <a:ea typeface="Josefin Sans"/>
                <a:cs typeface="Josefin Sans"/>
              </a:rPr>
              <a:t>24 élèves -&gt;  17  filles et   7  garçons</a:t>
            </a:r>
          </a:p>
          <a:p>
            <a:pPr marL="0" indent="0" eaLnBrk="1" hangingPunct="1">
              <a:buFont typeface="Arial" charset="0"/>
              <a:buNone/>
            </a:pPr>
            <a:endParaRPr lang="fr-FR" sz="4000" dirty="0">
              <a:solidFill>
                <a:srgbClr val="00B05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Josefin Sans"/>
              <a:ea typeface="Josefin Sans"/>
              <a:cs typeface="Josefin Sans"/>
            </a:endParaRPr>
          </a:p>
          <a:p>
            <a:pPr marL="0" indent="0" eaLnBrk="1" hangingPunct="1">
              <a:buFont typeface="Arial" charset="0"/>
              <a:buNone/>
            </a:pPr>
            <a:r>
              <a:rPr lang="fr-FR" sz="4000" dirty="0">
                <a:solidFill>
                  <a:srgbClr val="00B05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Josefin Sans"/>
                <a:ea typeface="Josefin Sans"/>
                <a:cs typeface="Josefin Sans"/>
              </a:rPr>
              <a:t>Allemand et français en alternance :</a:t>
            </a:r>
          </a:p>
          <a:p>
            <a:pPr marL="0" indent="0" eaLnBrk="1" hangingPunct="1">
              <a:buFont typeface="Arial" charset="0"/>
              <a:buNone/>
            </a:pPr>
            <a:endParaRPr lang="fr-FR" sz="4000" dirty="0">
              <a:solidFill>
                <a:srgbClr val="00B05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Josefin Sans"/>
              <a:ea typeface="Josefin Sans"/>
              <a:cs typeface="Josefin Sans"/>
            </a:endParaRPr>
          </a:p>
          <a:p>
            <a:pPr marL="0" indent="0" eaLnBrk="1" hangingPunct="1">
              <a:buFont typeface="Arial" charset="0"/>
              <a:buNone/>
            </a:pPr>
            <a:endParaRPr lang="fr-FR" sz="4000" dirty="0">
              <a:solidFill>
                <a:srgbClr val="00B050"/>
              </a:solidFill>
              <a:latin typeface="Antipasto"/>
              <a:ea typeface="Josefin Sans"/>
              <a:cs typeface="Josefin Sans"/>
            </a:endParaRPr>
          </a:p>
        </p:txBody>
      </p:sp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7778497"/>
              </p:ext>
            </p:extLst>
          </p:nvPr>
        </p:nvGraphicFramePr>
        <p:xfrm>
          <a:off x="718458" y="4041058"/>
          <a:ext cx="10816044" cy="137595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401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0401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0401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70401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65183">
                <a:tc>
                  <a:txBody>
                    <a:bodyPr/>
                    <a:lstStyle/>
                    <a:p>
                      <a:pPr algn="ctr"/>
                      <a:r>
                        <a:rPr lang="fr-FR" sz="3200" dirty="0">
                          <a:latin typeface="Comic Sans MS" pitchFamily="66" charset="0"/>
                        </a:rPr>
                        <a:t>Lundi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200" dirty="0">
                          <a:latin typeface="Comic Sans MS" pitchFamily="66" charset="0"/>
                        </a:rPr>
                        <a:t>Mardi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200" dirty="0">
                          <a:latin typeface="Comic Sans MS" pitchFamily="66" charset="0"/>
                        </a:rPr>
                        <a:t>Jeudi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200" dirty="0">
                          <a:latin typeface="Comic Sans MS" pitchFamily="66" charset="0"/>
                        </a:rPr>
                        <a:t>Vendredi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96834">
                <a:tc>
                  <a:txBody>
                    <a:bodyPr/>
                    <a:lstStyle/>
                    <a:p>
                      <a:pPr algn="ctr"/>
                      <a:r>
                        <a:rPr lang="fr-FR" sz="3200" dirty="0">
                          <a:latin typeface="Comic Sans MS" pitchFamily="66" charset="0"/>
                        </a:rPr>
                        <a:t>Allemand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200" dirty="0">
                          <a:latin typeface="Comic Sans MS" pitchFamily="66" charset="0"/>
                        </a:rPr>
                        <a:t>Français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200" dirty="0">
                          <a:latin typeface="Comic Sans MS" pitchFamily="66" charset="0"/>
                        </a:rPr>
                        <a:t>Allemand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200" dirty="0">
                          <a:latin typeface="Comic Sans MS" pitchFamily="66" charset="0"/>
                        </a:rPr>
                        <a:t>Français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8695" y="0"/>
            <a:ext cx="11684320" cy="1325563"/>
          </a:xfrm>
        </p:spPr>
        <p:txBody>
          <a:bodyPr rtlCol="0"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fr-FR" sz="60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ntipasto" panose="02000506000000020004" pitchFamily="2" charset="0"/>
              </a:rPr>
              <a:t>La classe CP - CE1 Bilingue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0" y="1253263"/>
            <a:ext cx="11958637" cy="4638086"/>
          </a:xfrm>
        </p:spPr>
        <p:txBody>
          <a:bodyPr>
            <a:noAutofit/>
          </a:bodyPr>
          <a:lstStyle/>
          <a:p>
            <a:pPr marL="0" indent="0" eaLnBrk="1" hangingPunct="1">
              <a:buFont typeface="Arial" charset="0"/>
              <a:buNone/>
            </a:pPr>
            <a:r>
              <a:rPr lang="fr-FR" sz="4000" dirty="0">
                <a:solidFill>
                  <a:srgbClr val="00B05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Josefin Sans"/>
                <a:ea typeface="Josefin Sans"/>
                <a:cs typeface="Josefin Sans"/>
              </a:rPr>
              <a:t>11 CP : -&gt; 6 filles et 5 garçons</a:t>
            </a:r>
          </a:p>
          <a:p>
            <a:pPr marL="0" indent="0" eaLnBrk="1" hangingPunct="1">
              <a:buFont typeface="Arial" charset="0"/>
              <a:buNone/>
            </a:pPr>
            <a:r>
              <a:rPr lang="fr-FR" sz="4000" dirty="0">
                <a:solidFill>
                  <a:srgbClr val="00B05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Josefin Sans"/>
                <a:ea typeface="Josefin Sans"/>
                <a:cs typeface="Josefin Sans"/>
              </a:rPr>
              <a:t>10 CE1 : -&gt; 5 filles et 5 garçons</a:t>
            </a:r>
          </a:p>
          <a:p>
            <a:pPr marL="0" indent="0" eaLnBrk="1" hangingPunct="1">
              <a:buFont typeface="Arial" charset="0"/>
              <a:buNone/>
            </a:pPr>
            <a:endParaRPr lang="fr-FR" sz="4000" dirty="0">
              <a:solidFill>
                <a:srgbClr val="00B05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Josefin Sans"/>
              <a:ea typeface="Josefin Sans"/>
              <a:cs typeface="Josefin Sans"/>
            </a:endParaRPr>
          </a:p>
          <a:p>
            <a:pPr marL="0" indent="0" eaLnBrk="1" hangingPunct="1">
              <a:buFont typeface="Arial" charset="0"/>
              <a:buNone/>
            </a:pPr>
            <a:r>
              <a:rPr lang="fr-FR" sz="4000" dirty="0">
                <a:solidFill>
                  <a:srgbClr val="00B05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Josefin Sans"/>
                <a:ea typeface="Josefin Sans"/>
                <a:cs typeface="Josefin Sans"/>
              </a:rPr>
              <a:t>Allemand et français en alternance :</a:t>
            </a:r>
          </a:p>
          <a:p>
            <a:pPr marL="0" indent="0" eaLnBrk="1" hangingPunct="1">
              <a:buFont typeface="Arial" charset="0"/>
              <a:buNone/>
            </a:pPr>
            <a:endParaRPr lang="fr-FR" sz="4000" dirty="0">
              <a:solidFill>
                <a:srgbClr val="00B05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Josefin Sans"/>
              <a:ea typeface="Josefin Sans"/>
              <a:cs typeface="Josefin Sans"/>
            </a:endParaRPr>
          </a:p>
          <a:p>
            <a:pPr marL="0" indent="0" eaLnBrk="1" hangingPunct="1">
              <a:buFont typeface="Arial" charset="0"/>
              <a:buNone/>
            </a:pPr>
            <a:endParaRPr lang="fr-FR" sz="4000" dirty="0">
              <a:solidFill>
                <a:srgbClr val="00B050"/>
              </a:solidFill>
              <a:latin typeface="Antipasto"/>
              <a:ea typeface="Josefin Sans"/>
              <a:cs typeface="Josefin Sans"/>
            </a:endParaRPr>
          </a:p>
        </p:txBody>
      </p:sp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4269665"/>
              </p:ext>
            </p:extLst>
          </p:nvPr>
        </p:nvGraphicFramePr>
        <p:xfrm>
          <a:off x="718458" y="4162439"/>
          <a:ext cx="10816044" cy="15936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401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0401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0401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70401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96834">
                <a:tc>
                  <a:txBody>
                    <a:bodyPr/>
                    <a:lstStyle/>
                    <a:p>
                      <a:pPr algn="ctr"/>
                      <a:r>
                        <a:rPr lang="fr-FR" sz="3200" dirty="0">
                          <a:latin typeface="Comic Sans MS" pitchFamily="66" charset="0"/>
                        </a:rPr>
                        <a:t>Lundi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200" dirty="0">
                          <a:latin typeface="Comic Sans MS" pitchFamily="66" charset="0"/>
                        </a:rPr>
                        <a:t>Mardi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200" dirty="0">
                          <a:latin typeface="Comic Sans MS" pitchFamily="66" charset="0"/>
                        </a:rPr>
                        <a:t>Jeudi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200" dirty="0">
                          <a:latin typeface="Comic Sans MS" pitchFamily="66" charset="0"/>
                        </a:rPr>
                        <a:t>Vendredi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96834">
                <a:tc>
                  <a:txBody>
                    <a:bodyPr/>
                    <a:lstStyle/>
                    <a:p>
                      <a:pPr algn="ctr"/>
                      <a:r>
                        <a:rPr lang="fr-FR" sz="3200" dirty="0">
                          <a:latin typeface="Comic Sans MS" pitchFamily="66" charset="0"/>
                        </a:rPr>
                        <a:t>Français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200" dirty="0">
                          <a:latin typeface="Comic Sans MS" pitchFamily="66" charset="0"/>
                        </a:rPr>
                        <a:t>Allemand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200" dirty="0">
                          <a:latin typeface="Comic Sans MS" pitchFamily="66" charset="0"/>
                        </a:rPr>
                        <a:t>Français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200" dirty="0">
                          <a:latin typeface="Comic Sans MS" pitchFamily="66" charset="0"/>
                        </a:rPr>
                        <a:t>Allemand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663590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290119" y="495734"/>
            <a:ext cx="6065021" cy="1325563"/>
          </a:xfrm>
        </p:spPr>
        <p:txBody>
          <a:bodyPr rtlCol="0"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fr-FR" sz="60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ntipasto" panose="02000506000000020004" pitchFamily="2" charset="0"/>
              </a:rPr>
              <a:t>Organisation de l’école</a:t>
            </a:r>
          </a:p>
        </p:txBody>
      </p:sp>
      <p:sp>
        <p:nvSpPr>
          <p:cNvPr id="19458" name="Espace réservé du contenu 6"/>
          <p:cNvSpPr>
            <a:spLocks noGrp="1"/>
          </p:cNvSpPr>
          <p:nvPr>
            <p:ph sz="half" idx="2"/>
          </p:nvPr>
        </p:nvSpPr>
        <p:spPr>
          <a:xfrm>
            <a:off x="672998" y="2676587"/>
            <a:ext cx="10433050" cy="3684588"/>
          </a:xfrm>
        </p:spPr>
        <p:txBody>
          <a:bodyPr>
            <a:normAutofit fontScale="92500" lnSpcReduction="20000"/>
          </a:bodyPr>
          <a:lstStyle/>
          <a:p>
            <a:pPr eaLnBrk="1" hangingPunct="1"/>
            <a:r>
              <a:rPr lang="fr-FR" sz="2000" dirty="0"/>
              <a:t>MATIN : 7:50 à 08:00, accueil des élèves dans la cour. Fin des cours à 11:30.</a:t>
            </a:r>
          </a:p>
          <a:p>
            <a:pPr eaLnBrk="1" hangingPunct="1"/>
            <a:endParaRPr lang="fr-FR" sz="2000" dirty="0"/>
          </a:p>
          <a:p>
            <a:pPr eaLnBrk="1" hangingPunct="1"/>
            <a:r>
              <a:rPr lang="fr-FR" sz="2000" dirty="0"/>
              <a:t>APRÈS-MIDI : 13:20 à 13:30, accueil des élèves dans la cour. Fin des cours à 16:00.</a:t>
            </a:r>
          </a:p>
          <a:p>
            <a:pPr eaLnBrk="1" hangingPunct="1"/>
            <a:endParaRPr lang="fr-FR" sz="2000" dirty="0"/>
          </a:p>
          <a:p>
            <a:pPr eaLnBrk="1" hangingPunct="1"/>
            <a:r>
              <a:rPr lang="fr-FR" sz="2000" dirty="0"/>
              <a:t>En cas de retard -&gt; sonner au portail et passage par le bureau de la directrice.</a:t>
            </a:r>
          </a:p>
          <a:p>
            <a:pPr eaLnBrk="1" hangingPunct="1"/>
            <a:r>
              <a:rPr lang="fr-FR" sz="2000" dirty="0"/>
              <a:t>ATTENTION , il est interdit de faire passer les enfants par-dessus le portail!</a:t>
            </a:r>
          </a:p>
          <a:p>
            <a:pPr eaLnBrk="1" hangingPunct="1"/>
            <a:endParaRPr lang="fr-FR" sz="2000" dirty="0"/>
          </a:p>
          <a:p>
            <a:pPr eaLnBrk="1" hangingPunct="1"/>
            <a:r>
              <a:rPr lang="fr-FR" sz="2000" dirty="0"/>
              <a:t>Si RDV sur temps scolaire, entrée/sortie sur temps de récréation (09:40 </a:t>
            </a:r>
            <a:r>
              <a:rPr lang="mr-IN" sz="2000" dirty="0"/>
              <a:t>–</a:t>
            </a:r>
            <a:r>
              <a:rPr lang="fr-FR" sz="2000" dirty="0"/>
              <a:t> 09:55 // 14:25 </a:t>
            </a:r>
            <a:r>
              <a:rPr lang="mr-IN" sz="2000" dirty="0"/>
              <a:t>–</a:t>
            </a:r>
            <a:r>
              <a:rPr lang="fr-FR" sz="2000" dirty="0"/>
              <a:t> 14:45)</a:t>
            </a:r>
          </a:p>
          <a:p>
            <a:pPr marL="0" indent="0" eaLnBrk="1" hangingPunct="1">
              <a:buNone/>
            </a:pPr>
            <a:r>
              <a:rPr lang="fr-FR" sz="2000" dirty="0"/>
              <a:t> au portail </a:t>
            </a:r>
            <a:r>
              <a:rPr lang="fr-FR" sz="2000" b="1" u="sng" dirty="0"/>
              <a:t>Rue Berlioz</a:t>
            </a:r>
          </a:p>
          <a:p>
            <a:pPr eaLnBrk="1" hangingPunct="1"/>
            <a:endParaRPr lang="fr-FR" sz="2000" dirty="0"/>
          </a:p>
          <a:p>
            <a:pPr eaLnBrk="1" hangingPunct="1"/>
            <a:endParaRPr lang="fr-FR" sz="2000" dirty="0"/>
          </a:p>
        </p:txBody>
      </p:sp>
      <p:pic>
        <p:nvPicPr>
          <p:cNvPr id="19459" name="Picture 2" descr="Résultat d’images pour école imag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907642">
            <a:off x="9123363" y="338138"/>
            <a:ext cx="2857500" cy="200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290119" y="495734"/>
            <a:ext cx="6065021" cy="1325563"/>
          </a:xfrm>
        </p:spPr>
        <p:txBody>
          <a:bodyPr rtlCol="0"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fr-FR" sz="60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ntipasto" panose="02000506000000020004" pitchFamily="2" charset="0"/>
              </a:rPr>
              <a:t>Organisation de l’école</a:t>
            </a:r>
          </a:p>
        </p:txBody>
      </p:sp>
      <p:sp>
        <p:nvSpPr>
          <p:cNvPr id="19458" name="Espace réservé du contenu 6"/>
          <p:cNvSpPr>
            <a:spLocks noGrp="1"/>
          </p:cNvSpPr>
          <p:nvPr>
            <p:ph sz="half" idx="2"/>
          </p:nvPr>
        </p:nvSpPr>
        <p:spPr>
          <a:xfrm>
            <a:off x="623836" y="2555429"/>
            <a:ext cx="10433050" cy="3684588"/>
          </a:xfrm>
        </p:spPr>
        <p:txBody>
          <a:bodyPr/>
          <a:lstStyle/>
          <a:p>
            <a:pPr marL="0" indent="0" eaLnBrk="1" hangingPunct="1">
              <a:buNone/>
            </a:pPr>
            <a:endParaRPr lang="fr-FR" dirty="0"/>
          </a:p>
          <a:p>
            <a:pPr eaLnBrk="1" hangingPunct="1"/>
            <a:r>
              <a:rPr lang="fr-FR" sz="2400" dirty="0"/>
              <a:t>Toute absence doit être signalée par téléphone/mail et excusée</a:t>
            </a:r>
          </a:p>
          <a:p>
            <a:pPr lvl="2" eaLnBrk="1" hangingPunct="1">
              <a:lnSpc>
                <a:spcPct val="150000"/>
              </a:lnSpc>
              <a:buFont typeface="Wingdings" pitchFamily="2" charset="2"/>
              <a:buChar char="à"/>
            </a:pPr>
            <a:r>
              <a:rPr lang="fr-FR" sz="2400" dirty="0">
                <a:solidFill>
                  <a:srgbClr val="00B050"/>
                </a:solidFill>
                <a:sym typeface="Wingdings" pitchFamily="2" charset="2"/>
              </a:rPr>
              <a:t>En remplissant un billet d’absence BLEU dans le CARNET DE LIAISON. MERCI D’EN AVERTIR VOTRE ENFANT !</a:t>
            </a:r>
          </a:p>
          <a:p>
            <a:pPr lvl="2" eaLnBrk="1" hangingPunct="1">
              <a:lnSpc>
                <a:spcPct val="150000"/>
              </a:lnSpc>
              <a:buFont typeface="Wingdings" pitchFamily="2" charset="2"/>
              <a:buChar char="à"/>
            </a:pPr>
            <a:r>
              <a:rPr lang="fr-FR" sz="2400" dirty="0">
                <a:sym typeface="Wingdings" pitchFamily="2" charset="2"/>
              </a:rPr>
              <a:t>Toute absence d’une semaine ou plus doit faire l’objet d’un courrier</a:t>
            </a:r>
          </a:p>
        </p:txBody>
      </p:sp>
      <p:pic>
        <p:nvPicPr>
          <p:cNvPr id="19459" name="Picture 2" descr="Résultat d’images pour école imag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907642">
            <a:off x="9123363" y="338138"/>
            <a:ext cx="2857500" cy="200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8959314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 rot="21375792">
            <a:off x="281843" y="708408"/>
            <a:ext cx="7738624" cy="1100280"/>
          </a:xfrm>
        </p:spPr>
        <p:txBody>
          <a:bodyPr rtlCol="0"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fr-FR" sz="88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ntipasto" panose="02000506000000020004" pitchFamily="2" charset="0"/>
                <a:ea typeface="A Gentle Touch" panose="02000603000000000000" pitchFamily="2" charset="0"/>
              </a:rPr>
              <a:t>Nos outils au CP : </a:t>
            </a:r>
            <a:endParaRPr lang="fr-FR" sz="8800" b="1" dirty="0">
              <a:ln w="9525">
                <a:solidFill>
                  <a:schemeClr val="bg1"/>
                </a:solidFill>
                <a:prstDash val="solid"/>
              </a:ln>
              <a:solidFill>
                <a:srgbClr val="F1B528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Antipasto" panose="02000506000000020004" pitchFamily="2" charset="0"/>
              <a:ea typeface="A Gentle Touch" panose="02000603000000000000" pitchFamily="2" charset="0"/>
            </a:endParaRPr>
          </a:p>
        </p:txBody>
      </p:sp>
      <p:sp>
        <p:nvSpPr>
          <p:cNvPr id="23557" name="ZoneTexte 5"/>
          <p:cNvSpPr txBox="1">
            <a:spLocks noChangeArrowheads="1"/>
          </p:cNvSpPr>
          <p:nvPr/>
        </p:nvSpPr>
        <p:spPr bwMode="auto">
          <a:xfrm>
            <a:off x="254214" y="2293194"/>
            <a:ext cx="11402851" cy="48628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buFontTx/>
              <a:buChar char="-"/>
            </a:pPr>
            <a:r>
              <a:rPr lang="fr-FR" sz="2400" dirty="0">
                <a:solidFill>
                  <a:srgbClr val="00B050"/>
                </a:solidFill>
              </a:rPr>
              <a:t>Le porte-vue (bleu) des fiches de sons, de lecture, de leçons, de chants et de travaux </a:t>
            </a:r>
            <a:r>
              <a:rPr lang="fr-FR" sz="2400" b="1" u="sng" dirty="0">
                <a:solidFill>
                  <a:srgbClr val="00B050"/>
                </a:solidFill>
              </a:rPr>
              <a:t>en cours.</a:t>
            </a:r>
            <a:r>
              <a:rPr lang="fr-FR" sz="2400" b="1" dirty="0">
                <a:solidFill>
                  <a:srgbClr val="00B050"/>
                </a:solidFill>
              </a:rPr>
              <a:t> (</a:t>
            </a:r>
            <a:r>
              <a:rPr lang="fr-FR" sz="2400" dirty="0">
                <a:solidFill>
                  <a:srgbClr val="00B050"/>
                </a:solidFill>
              </a:rPr>
              <a:t>Pour l’allemand uniquement</a:t>
            </a:r>
            <a:r>
              <a:rPr lang="fr-FR" sz="2400" b="1" dirty="0">
                <a:solidFill>
                  <a:srgbClr val="00B050"/>
                </a:solidFill>
              </a:rPr>
              <a:t>)</a:t>
            </a:r>
          </a:p>
          <a:p>
            <a:pPr>
              <a:buFontTx/>
              <a:buChar char="-"/>
            </a:pPr>
            <a:endParaRPr lang="fr-FR" sz="1000" b="1" dirty="0">
              <a:solidFill>
                <a:srgbClr val="00B050"/>
              </a:solidFill>
            </a:endParaRPr>
          </a:p>
          <a:p>
            <a:pPr>
              <a:buFontTx/>
              <a:buChar char="-"/>
            </a:pPr>
            <a:r>
              <a:rPr lang="fr-FR" sz="2400" dirty="0">
                <a:solidFill>
                  <a:srgbClr val="00B050"/>
                </a:solidFill>
              </a:rPr>
              <a:t>Un cahier du jour pour chaque langue (jaune : français, bleu : allemand)</a:t>
            </a:r>
          </a:p>
          <a:p>
            <a:pPr>
              <a:buFontTx/>
              <a:buChar char="-"/>
            </a:pPr>
            <a:endParaRPr lang="fr-FR" sz="1000" dirty="0">
              <a:solidFill>
                <a:srgbClr val="00B050"/>
              </a:solidFill>
            </a:endParaRPr>
          </a:p>
          <a:p>
            <a:pPr>
              <a:buFontTx/>
              <a:buChar char="-"/>
            </a:pPr>
            <a:r>
              <a:rPr lang="fr-FR" sz="2400" dirty="0">
                <a:solidFill>
                  <a:srgbClr val="00B050"/>
                </a:solidFill>
              </a:rPr>
              <a:t>Le fichier de lecture </a:t>
            </a:r>
          </a:p>
          <a:p>
            <a:pPr>
              <a:buFontTx/>
              <a:buChar char="-"/>
            </a:pPr>
            <a:endParaRPr lang="fr-FR" sz="1000" dirty="0">
              <a:solidFill>
                <a:srgbClr val="00B050"/>
              </a:solidFill>
            </a:endParaRPr>
          </a:p>
          <a:p>
            <a:pPr>
              <a:buFontTx/>
              <a:buChar char="-"/>
            </a:pPr>
            <a:r>
              <a:rPr lang="fr-FR" sz="2400" dirty="0">
                <a:solidFill>
                  <a:srgbClr val="00B050"/>
                </a:solidFill>
              </a:rPr>
              <a:t>Les fichiers de mathématiques</a:t>
            </a:r>
          </a:p>
          <a:p>
            <a:pPr>
              <a:buFontTx/>
              <a:buChar char="-"/>
            </a:pPr>
            <a:endParaRPr lang="fr-FR" sz="1000" dirty="0">
              <a:solidFill>
                <a:srgbClr val="00B050"/>
              </a:solidFill>
            </a:endParaRPr>
          </a:p>
          <a:p>
            <a:pPr>
              <a:buFontTx/>
              <a:buChar char="-"/>
            </a:pPr>
            <a:r>
              <a:rPr lang="fr-FR" sz="2400" dirty="0">
                <a:solidFill>
                  <a:srgbClr val="00B050"/>
                </a:solidFill>
              </a:rPr>
              <a:t>Le cahier de leçons (vert, pour le français)</a:t>
            </a:r>
          </a:p>
          <a:p>
            <a:pPr>
              <a:buFontTx/>
              <a:buChar char="-"/>
            </a:pPr>
            <a:endParaRPr lang="fr-FR" sz="1000" dirty="0">
              <a:solidFill>
                <a:srgbClr val="00B050"/>
              </a:solidFill>
            </a:endParaRPr>
          </a:p>
          <a:p>
            <a:pPr>
              <a:buFontTx/>
              <a:buChar char="-"/>
            </a:pPr>
            <a:r>
              <a:rPr lang="fr-FR" sz="2400" dirty="0">
                <a:solidFill>
                  <a:srgbClr val="00B050"/>
                </a:solidFill>
              </a:rPr>
              <a:t>Le cahier de texte pour les devoirs</a:t>
            </a:r>
          </a:p>
          <a:p>
            <a:pPr>
              <a:buFontTx/>
              <a:buChar char="-"/>
            </a:pPr>
            <a:endParaRPr lang="fr-FR" sz="1000" dirty="0">
              <a:solidFill>
                <a:srgbClr val="00B050"/>
              </a:solidFill>
            </a:endParaRPr>
          </a:p>
          <a:p>
            <a:pPr>
              <a:buFontTx/>
              <a:buChar char="-"/>
            </a:pPr>
            <a:r>
              <a:rPr lang="fr-FR" sz="2400" dirty="0">
                <a:solidFill>
                  <a:srgbClr val="00B050"/>
                </a:solidFill>
              </a:rPr>
              <a:t>Un classeur pour archiver les différents travaux </a:t>
            </a:r>
            <a:r>
              <a:rPr lang="fr-FR" sz="2400" b="1" u="sng" dirty="0">
                <a:solidFill>
                  <a:srgbClr val="00B050"/>
                </a:solidFill>
              </a:rPr>
              <a:t>terminés</a:t>
            </a:r>
            <a:r>
              <a:rPr lang="fr-FR" sz="2400" dirty="0">
                <a:solidFill>
                  <a:srgbClr val="00B050"/>
                </a:solidFill>
              </a:rPr>
              <a:t> (gardé en classe)</a:t>
            </a:r>
          </a:p>
          <a:p>
            <a:pPr>
              <a:buFontTx/>
              <a:buChar char="-"/>
            </a:pPr>
            <a:endParaRPr lang="fr-FR" sz="1000" dirty="0">
              <a:solidFill>
                <a:srgbClr val="00B050"/>
              </a:solidFill>
            </a:endParaRPr>
          </a:p>
          <a:p>
            <a:pPr>
              <a:buFontTx/>
              <a:buChar char="-"/>
            </a:pPr>
            <a:r>
              <a:rPr lang="fr-FR" sz="2400" dirty="0">
                <a:solidFill>
                  <a:srgbClr val="00B050"/>
                </a:solidFill>
              </a:rPr>
              <a:t> « </a:t>
            </a:r>
            <a:r>
              <a:rPr lang="fr-FR" sz="2400" dirty="0" err="1">
                <a:solidFill>
                  <a:srgbClr val="00B050"/>
                </a:solidFill>
              </a:rPr>
              <a:t>Rappelkiste</a:t>
            </a:r>
            <a:r>
              <a:rPr lang="fr-FR" sz="2400" dirty="0">
                <a:solidFill>
                  <a:srgbClr val="00B050"/>
                </a:solidFill>
              </a:rPr>
              <a:t> » : manuel de lecture en allemand pour débuter l’année</a:t>
            </a:r>
          </a:p>
          <a:p>
            <a:endParaRPr lang="fr-FR" sz="2400" dirty="0">
              <a:solidFill>
                <a:srgbClr val="00B050"/>
              </a:solidFill>
            </a:endParaRPr>
          </a:p>
        </p:txBody>
      </p:sp>
      <p:pic>
        <p:nvPicPr>
          <p:cNvPr id="2050" name="Picture 2" descr="ami et Julie - Méthode de lecture CP - Pochette élève - Ed. 202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8216" y="401861"/>
            <a:ext cx="1123308" cy="1587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E9E0822-F98B-09BA-9AF4-B08D09A2D2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6290" y="3755923"/>
            <a:ext cx="1163852" cy="1515014"/>
          </a:xfrm>
          <a:prstGeom prst="rect">
            <a:avLst/>
          </a:prstGeom>
        </p:spPr>
      </p:pic>
      <p:pic>
        <p:nvPicPr>
          <p:cNvPr id="4" name="Image 3" descr="Je réussis en géométrie et mesures avec Bout de Gomme au CP">
            <a:extLst>
              <a:ext uri="{FF2B5EF4-FFF2-40B4-BE49-F238E27FC236}">
                <a16:creationId xmlns:a16="http://schemas.microsoft.com/office/drawing/2014/main" id="{DBB31299-7760-BC4C-CD35-B140762C7A7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92349" y="3755923"/>
            <a:ext cx="1253799" cy="1782557"/>
          </a:xfrm>
          <a:prstGeom prst="rect">
            <a:avLst/>
          </a:prstGeom>
        </p:spPr>
      </p:pic>
      <p:pic>
        <p:nvPicPr>
          <p:cNvPr id="5" name="Image 4" descr="Progression Maths CP avec les cahiers Jocatop | Bout de Gomme">
            <a:extLst>
              <a:ext uri="{FF2B5EF4-FFF2-40B4-BE49-F238E27FC236}">
                <a16:creationId xmlns:a16="http://schemas.microsoft.com/office/drawing/2014/main" id="{C2A1356D-96A3-104C-F839-E9A8CA1F65D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05373" y="3796403"/>
            <a:ext cx="1239372" cy="155234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 rot="21375792">
            <a:off x="281843" y="708408"/>
            <a:ext cx="7738624" cy="1100280"/>
          </a:xfrm>
        </p:spPr>
        <p:txBody>
          <a:bodyPr rtlCol="0"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fr-FR" sz="88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ntipasto" panose="02000506000000020004" pitchFamily="2" charset="0"/>
                <a:ea typeface="A Gentle Touch" panose="02000603000000000000" pitchFamily="2" charset="0"/>
              </a:rPr>
              <a:t>Nos outils au CE1: </a:t>
            </a:r>
            <a:endParaRPr lang="fr-FR" sz="8800" b="1" dirty="0">
              <a:ln w="9525">
                <a:solidFill>
                  <a:schemeClr val="bg1"/>
                </a:solidFill>
                <a:prstDash val="solid"/>
              </a:ln>
              <a:solidFill>
                <a:srgbClr val="F1B528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Antipasto" panose="02000506000000020004" pitchFamily="2" charset="0"/>
              <a:ea typeface="A Gentle Touch" panose="02000603000000000000" pitchFamily="2" charset="0"/>
            </a:endParaRPr>
          </a:p>
        </p:txBody>
      </p:sp>
      <p:sp>
        <p:nvSpPr>
          <p:cNvPr id="23557" name="ZoneTexte 5"/>
          <p:cNvSpPr txBox="1">
            <a:spLocks noChangeArrowheads="1"/>
          </p:cNvSpPr>
          <p:nvPr/>
        </p:nvSpPr>
        <p:spPr bwMode="auto">
          <a:xfrm>
            <a:off x="254214" y="2293194"/>
            <a:ext cx="11402851" cy="38164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buFontTx/>
              <a:buChar char="-"/>
            </a:pPr>
            <a:r>
              <a:rPr lang="fr-FR" sz="2400" dirty="0">
                <a:solidFill>
                  <a:srgbClr val="00B050"/>
                </a:solidFill>
              </a:rPr>
              <a:t>Le porte-vue (bleu) des fiches de sons, de lecture, de leçons, de chants et de travaux </a:t>
            </a:r>
            <a:r>
              <a:rPr lang="fr-FR" sz="2400" b="1" u="sng" dirty="0">
                <a:solidFill>
                  <a:srgbClr val="00B050"/>
                </a:solidFill>
              </a:rPr>
              <a:t>en cours.</a:t>
            </a:r>
            <a:r>
              <a:rPr lang="fr-FR" sz="2400" b="1" dirty="0">
                <a:solidFill>
                  <a:srgbClr val="00B050"/>
                </a:solidFill>
              </a:rPr>
              <a:t> (</a:t>
            </a:r>
            <a:r>
              <a:rPr lang="fr-FR" sz="2400" dirty="0">
                <a:solidFill>
                  <a:srgbClr val="00B050"/>
                </a:solidFill>
              </a:rPr>
              <a:t>Pour l’allemand uniquement</a:t>
            </a:r>
            <a:r>
              <a:rPr lang="fr-FR" sz="2400" b="1" dirty="0">
                <a:solidFill>
                  <a:srgbClr val="00B050"/>
                </a:solidFill>
              </a:rPr>
              <a:t>)</a:t>
            </a:r>
          </a:p>
          <a:p>
            <a:pPr>
              <a:buFontTx/>
              <a:buChar char="-"/>
            </a:pPr>
            <a:endParaRPr lang="fr-FR" sz="1000" b="1" dirty="0">
              <a:solidFill>
                <a:srgbClr val="00B050"/>
              </a:solidFill>
            </a:endParaRPr>
          </a:p>
          <a:p>
            <a:pPr>
              <a:buFontTx/>
              <a:buChar char="-"/>
            </a:pPr>
            <a:r>
              <a:rPr lang="fr-FR" sz="2400" dirty="0">
                <a:solidFill>
                  <a:srgbClr val="00B050"/>
                </a:solidFill>
              </a:rPr>
              <a:t>Un cahier du jour pour chaque langue (jaune : français, bleu : allemand)</a:t>
            </a:r>
          </a:p>
          <a:p>
            <a:pPr>
              <a:buFontTx/>
              <a:buChar char="-"/>
            </a:pPr>
            <a:endParaRPr lang="fr-FR" sz="1000" dirty="0">
              <a:solidFill>
                <a:srgbClr val="00B050"/>
              </a:solidFill>
            </a:endParaRPr>
          </a:p>
          <a:p>
            <a:pPr>
              <a:buFontTx/>
              <a:buChar char="-"/>
            </a:pPr>
            <a:r>
              <a:rPr lang="fr-FR" sz="2400" dirty="0">
                <a:solidFill>
                  <a:srgbClr val="00B050"/>
                </a:solidFill>
              </a:rPr>
              <a:t>Les fichiers de mathématiques</a:t>
            </a:r>
          </a:p>
          <a:p>
            <a:pPr>
              <a:buFontTx/>
              <a:buChar char="-"/>
            </a:pPr>
            <a:endParaRPr lang="fr-FR" sz="1000" dirty="0">
              <a:solidFill>
                <a:srgbClr val="00B050"/>
              </a:solidFill>
            </a:endParaRPr>
          </a:p>
          <a:p>
            <a:pPr>
              <a:buFontTx/>
              <a:buChar char="-"/>
            </a:pPr>
            <a:r>
              <a:rPr lang="fr-FR" sz="2400" dirty="0">
                <a:solidFill>
                  <a:srgbClr val="00B050"/>
                </a:solidFill>
              </a:rPr>
              <a:t>Le cahier de leçons (vert, pour le français)</a:t>
            </a:r>
          </a:p>
          <a:p>
            <a:pPr>
              <a:buFontTx/>
              <a:buChar char="-"/>
            </a:pPr>
            <a:endParaRPr lang="fr-FR" sz="1000" dirty="0">
              <a:solidFill>
                <a:srgbClr val="00B050"/>
              </a:solidFill>
            </a:endParaRPr>
          </a:p>
          <a:p>
            <a:pPr>
              <a:buFontTx/>
              <a:buChar char="-"/>
            </a:pPr>
            <a:r>
              <a:rPr lang="fr-FR" sz="2400" dirty="0">
                <a:solidFill>
                  <a:srgbClr val="00B050"/>
                </a:solidFill>
              </a:rPr>
              <a:t>Le cahier de texte pour les devoirs</a:t>
            </a:r>
          </a:p>
          <a:p>
            <a:pPr>
              <a:buFontTx/>
              <a:buChar char="-"/>
            </a:pPr>
            <a:endParaRPr lang="fr-FR" sz="1000" dirty="0">
              <a:solidFill>
                <a:srgbClr val="00B050"/>
              </a:solidFill>
            </a:endParaRPr>
          </a:p>
          <a:p>
            <a:pPr>
              <a:buFontTx/>
              <a:buChar char="-"/>
            </a:pPr>
            <a:r>
              <a:rPr lang="fr-FR" sz="2400" dirty="0">
                <a:solidFill>
                  <a:srgbClr val="00B050"/>
                </a:solidFill>
              </a:rPr>
              <a:t>Un classeur pour archiver les différents travaux </a:t>
            </a:r>
            <a:r>
              <a:rPr lang="fr-FR" sz="2400" b="1" u="sng" dirty="0">
                <a:solidFill>
                  <a:srgbClr val="00B050"/>
                </a:solidFill>
              </a:rPr>
              <a:t>terminés</a:t>
            </a:r>
            <a:r>
              <a:rPr lang="fr-FR" sz="2400" dirty="0">
                <a:solidFill>
                  <a:srgbClr val="00B050"/>
                </a:solidFill>
              </a:rPr>
              <a:t> (gardé en classe)</a:t>
            </a:r>
          </a:p>
          <a:p>
            <a:endParaRPr lang="fr-FR" sz="2400" dirty="0">
              <a:solidFill>
                <a:srgbClr val="00B050"/>
              </a:solidFill>
            </a:endParaRPr>
          </a:p>
        </p:txBody>
      </p:sp>
      <p:sp>
        <p:nvSpPr>
          <p:cNvPr id="3" name="AutoShape 2" descr="haque Jour Compte ! : Maths - Ce1 - Fichier De L'Élève"/>
          <p:cNvSpPr>
            <a:spLocks noChangeAspect="1" noChangeArrowheads="1"/>
          </p:cNvSpPr>
          <p:nvPr/>
        </p:nvSpPr>
        <p:spPr bwMode="auto">
          <a:xfrm>
            <a:off x="0" y="0"/>
            <a:ext cx="1447800" cy="2047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4" name="AutoShape 4" descr="haque Jour Compte ! : Maths - Ce1 - Fichier De L'Élève"/>
          <p:cNvSpPr>
            <a:spLocks noChangeAspect="1" noChangeArrowheads="1"/>
          </p:cNvSpPr>
          <p:nvPr/>
        </p:nvSpPr>
        <p:spPr bwMode="auto">
          <a:xfrm>
            <a:off x="152400" y="152400"/>
            <a:ext cx="1447800" cy="2047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5" name="AutoShape 6" descr="mazon.fr - Chaque jour compte - Maths CE1 Ed. 2023 - Fichier de l"/>
          <p:cNvSpPr>
            <a:spLocks noChangeAspect="1" noChangeArrowheads="1"/>
          </p:cNvSpPr>
          <p:nvPr/>
        </p:nvSpPr>
        <p:spPr bwMode="auto">
          <a:xfrm>
            <a:off x="0" y="0"/>
            <a:ext cx="1800225" cy="2543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78D60C9-EBBB-7C6C-45C3-2E89D6BF2D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9910" y="558209"/>
            <a:ext cx="1144350" cy="1455100"/>
          </a:xfrm>
          <a:prstGeom prst="rect">
            <a:avLst/>
          </a:prstGeom>
        </p:spPr>
      </p:pic>
      <p:pic>
        <p:nvPicPr>
          <p:cNvPr id="7" name="Image 6" descr="Je réussis en numération au CE1 avec Bout de gomme">
            <a:extLst>
              <a:ext uri="{FF2B5EF4-FFF2-40B4-BE49-F238E27FC236}">
                <a16:creationId xmlns:a16="http://schemas.microsoft.com/office/drawing/2014/main" id="{2F723C8D-8D64-60BB-D609-470B4BB074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96074" y="581948"/>
            <a:ext cx="1144350" cy="1465927"/>
          </a:xfrm>
          <a:prstGeom prst="rect">
            <a:avLst/>
          </a:prstGeom>
        </p:spPr>
      </p:pic>
      <p:pic>
        <p:nvPicPr>
          <p:cNvPr id="8" name="Image 7" descr="Maths Jocatop | Bout de Gomme">
            <a:extLst>
              <a:ext uri="{FF2B5EF4-FFF2-40B4-BE49-F238E27FC236}">
                <a16:creationId xmlns:a16="http://schemas.microsoft.com/office/drawing/2014/main" id="{F4AD4A67-3C5C-7083-4ABA-0B58BCB8EDF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22205" y="206314"/>
            <a:ext cx="1317395" cy="1853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48665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BAE564-1EEC-BA9B-AE53-590985B887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6A3EDD3-1853-48C3-49EF-4D9E310904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1844" y="454935"/>
            <a:ext cx="7738624" cy="1100280"/>
          </a:xfrm>
        </p:spPr>
        <p:txBody>
          <a:bodyPr rtlCol="0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fr-FR" sz="60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ntipasto" panose="02000506000000020004" pitchFamily="2" charset="0"/>
                <a:ea typeface="A Gentle Touch" panose="02000603000000000000" pitchFamily="2" charset="0"/>
              </a:rPr>
              <a:t>Le matériel </a:t>
            </a:r>
            <a:r>
              <a:rPr lang="fr-FR" sz="6000" b="1" u="sng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ntipasto" panose="02000506000000020004" pitchFamily="2" charset="0"/>
                <a:ea typeface="A Gentle Touch" panose="02000603000000000000" pitchFamily="2" charset="0"/>
              </a:rPr>
              <a:t>scolaire</a:t>
            </a:r>
            <a:endParaRPr lang="fr-FR" sz="6000" b="1" u="sng" dirty="0">
              <a:ln w="9525">
                <a:solidFill>
                  <a:schemeClr val="bg1"/>
                </a:solidFill>
                <a:prstDash val="solid"/>
              </a:ln>
              <a:solidFill>
                <a:srgbClr val="F1B528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Antipasto" panose="02000506000000020004" pitchFamily="2" charset="0"/>
              <a:ea typeface="A Gentle Touch" panose="02000603000000000000" pitchFamily="2" charset="0"/>
            </a:endParaRPr>
          </a:p>
        </p:txBody>
      </p:sp>
      <p:sp>
        <p:nvSpPr>
          <p:cNvPr id="23557" name="ZoneTexte 5">
            <a:extLst>
              <a:ext uri="{FF2B5EF4-FFF2-40B4-BE49-F238E27FC236}">
                <a16:creationId xmlns:a16="http://schemas.microsoft.com/office/drawing/2014/main" id="{D8C8AD10-A7C3-B075-CDF8-F195BE0C9C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6615" y="2311579"/>
            <a:ext cx="11402851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fr-FR" sz="2400" dirty="0"/>
              <a:t>Tous les jours nous utilisons : le </a:t>
            </a:r>
            <a:r>
              <a:rPr lang="fr-FR" sz="2400" b="1" u="sng" dirty="0"/>
              <a:t>feutre d’ardoise</a:t>
            </a:r>
            <a:r>
              <a:rPr lang="fr-FR" sz="2400" dirty="0"/>
              <a:t>, le </a:t>
            </a:r>
            <a:r>
              <a:rPr lang="fr-FR" sz="2400" b="1" u="sng" dirty="0"/>
              <a:t>crayon de papier</a:t>
            </a:r>
            <a:r>
              <a:rPr lang="fr-FR" sz="2400" dirty="0"/>
              <a:t> et la </a:t>
            </a:r>
            <a:r>
              <a:rPr lang="fr-FR" sz="2400" b="1" u="sng" dirty="0"/>
              <a:t>colle</a:t>
            </a:r>
            <a:r>
              <a:rPr lang="fr-FR" sz="2400" dirty="0"/>
              <a:t>. </a:t>
            </a:r>
          </a:p>
          <a:p>
            <a:endParaRPr lang="fr-FR" sz="2400" dirty="0"/>
          </a:p>
          <a:p>
            <a:r>
              <a:rPr lang="fr-FR" sz="2400" dirty="0"/>
              <a:t>MERCI DE VERIFIER LEUR </a:t>
            </a:r>
            <a:r>
              <a:rPr lang="fr-FR" sz="2400" b="1" u="sng" dirty="0"/>
              <a:t>BON FONCTIONNEMENT </a:t>
            </a:r>
            <a:r>
              <a:rPr lang="fr-FR" sz="2400" dirty="0"/>
              <a:t>QUOTIDIENNEMENT !</a:t>
            </a:r>
          </a:p>
          <a:p>
            <a:r>
              <a:rPr lang="fr-FR" sz="2400" dirty="0"/>
              <a:t>Pour le reste de la trousse, un contrôle hebdomadaire sera suffisant. </a:t>
            </a:r>
          </a:p>
        </p:txBody>
      </p:sp>
      <p:sp>
        <p:nvSpPr>
          <p:cNvPr id="3" name="AutoShape 2" descr="haque Jour Compte ! : Maths - Ce1 - Fichier De L'Élève">
            <a:extLst>
              <a:ext uri="{FF2B5EF4-FFF2-40B4-BE49-F238E27FC236}">
                <a16:creationId xmlns:a16="http://schemas.microsoft.com/office/drawing/2014/main" id="{A3623E19-90C8-DC41-9119-C8A3C838C8E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0" y="0"/>
            <a:ext cx="1447800" cy="2047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4" name="AutoShape 4" descr="haque Jour Compte ! : Maths - Ce1 - Fichier De L'Élève">
            <a:extLst>
              <a:ext uri="{FF2B5EF4-FFF2-40B4-BE49-F238E27FC236}">
                <a16:creationId xmlns:a16="http://schemas.microsoft.com/office/drawing/2014/main" id="{97708A91-F764-E53C-8E71-C611B13A9F8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2400" y="152400"/>
            <a:ext cx="1447800" cy="2047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5" name="AutoShape 6" descr="mazon.fr - Chaque jour compte - Maths CE1 Ed. 2023 - Fichier de l">
            <a:extLst>
              <a:ext uri="{FF2B5EF4-FFF2-40B4-BE49-F238E27FC236}">
                <a16:creationId xmlns:a16="http://schemas.microsoft.com/office/drawing/2014/main" id="{C55B5A97-DF10-D933-E02D-26051B46727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0" y="0"/>
            <a:ext cx="1800225" cy="2543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A1D9C84A-18DB-6211-0250-E491771868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5192" y="3948458"/>
            <a:ext cx="3479586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endParaRPr lang="fr-FR" sz="2400" dirty="0"/>
          </a:p>
          <a:p>
            <a:pPr algn="ctr"/>
            <a:r>
              <a:rPr lang="fr-FR" sz="2400" b="1" u="sng" dirty="0"/>
              <a:t>Toujours dans le sac :</a:t>
            </a:r>
          </a:p>
          <a:p>
            <a:pPr algn="ctr"/>
            <a:r>
              <a:rPr lang="fr-FR" sz="2400" dirty="0"/>
              <a:t>Cahier de texte</a:t>
            </a:r>
          </a:p>
          <a:p>
            <a:pPr algn="ctr"/>
            <a:r>
              <a:rPr lang="fr-FR" sz="2400" dirty="0"/>
              <a:t>Cahier de liaison</a:t>
            </a:r>
          </a:p>
          <a:p>
            <a:pPr algn="ctr"/>
            <a:r>
              <a:rPr lang="fr-FR" sz="2400" dirty="0"/>
              <a:t>Trousse </a:t>
            </a:r>
          </a:p>
          <a:p>
            <a:pPr algn="ctr"/>
            <a:r>
              <a:rPr lang="fr-FR" sz="2400" dirty="0"/>
              <a:t>Ardoise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7F4C585-4CE6-35B3-9D54-F8A404B13D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96371" y="4133124"/>
            <a:ext cx="3232995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endParaRPr lang="fr-FR" sz="2400" dirty="0"/>
          </a:p>
          <a:p>
            <a:pPr algn="ctr"/>
            <a:r>
              <a:rPr lang="fr-FR" sz="2400" b="1" u="sng" dirty="0"/>
              <a:t>Les jours de Français :</a:t>
            </a:r>
          </a:p>
          <a:p>
            <a:pPr algn="ctr"/>
            <a:r>
              <a:rPr lang="fr-FR" sz="2400" dirty="0"/>
              <a:t>Cahier vert</a:t>
            </a:r>
          </a:p>
          <a:p>
            <a:pPr algn="ctr"/>
            <a:endParaRPr lang="fr-FR" sz="2400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80E29520-D963-04B8-32CB-7E9A6D06B8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48096" y="4183226"/>
            <a:ext cx="3232995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endParaRPr lang="fr-FR" sz="2400" dirty="0"/>
          </a:p>
          <a:p>
            <a:pPr algn="ctr"/>
            <a:r>
              <a:rPr lang="fr-FR" sz="2400" b="1" u="sng" dirty="0"/>
              <a:t>Les jours d’Allemand :</a:t>
            </a:r>
          </a:p>
          <a:p>
            <a:pPr algn="ctr"/>
            <a:r>
              <a:rPr lang="fr-FR" sz="2400" dirty="0"/>
              <a:t>Porte-vue bleu</a:t>
            </a:r>
          </a:p>
          <a:p>
            <a:pPr algn="ctr"/>
            <a:r>
              <a:rPr lang="fr-FR" sz="2400" dirty="0"/>
              <a:t>« </a:t>
            </a:r>
            <a:r>
              <a:rPr lang="fr-FR" sz="2400" dirty="0" err="1"/>
              <a:t>Rappelkiste</a:t>
            </a:r>
            <a:r>
              <a:rPr lang="fr-FR" sz="2400" dirty="0"/>
              <a:t> »</a:t>
            </a:r>
          </a:p>
          <a:p>
            <a:pPr algn="ctr"/>
            <a:endParaRPr lang="fr-FR" sz="2400" dirty="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22EE8531-AE49-7021-77C3-0EDAAD60BA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44492" y="4920996"/>
            <a:ext cx="963057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fr-FR" sz="3600" b="1" dirty="0"/>
              <a:t>OU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65AABD83-A858-2798-45AA-8779B15755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33185" y="4644892"/>
            <a:ext cx="1726371" cy="1107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fr-FR" sz="6600" b="1" dirty="0"/>
              <a:t>+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95BFC852-9AE0-FE38-8FEB-AF3171DBAE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47" t="7311" r="5157" b="9777"/>
          <a:stretch>
            <a:fillRect/>
          </a:stretch>
        </p:blipFill>
        <p:spPr>
          <a:xfrm>
            <a:off x="7826020" y="61472"/>
            <a:ext cx="2246154" cy="2185915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BBB402CD-3BE8-567F-441E-E7169337455F}"/>
              </a:ext>
            </a:extLst>
          </p:cNvPr>
          <p:cNvSpPr txBox="1"/>
          <p:nvPr/>
        </p:nvSpPr>
        <p:spPr>
          <a:xfrm>
            <a:off x="485191" y="6200500"/>
            <a:ext cx="105859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Exigence particulière au moment de la préparation du sac (pas de matériel superflu  /pas d’oublis!) </a:t>
            </a:r>
          </a:p>
        </p:txBody>
      </p:sp>
    </p:spTree>
    <p:extLst>
      <p:ext uri="{BB962C8B-B14F-4D97-AF65-F5344CB8AC3E}">
        <p14:creationId xmlns:p14="http://schemas.microsoft.com/office/powerpoint/2010/main" val="41090910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98418" y="109869"/>
            <a:ext cx="9793200" cy="1100280"/>
          </a:xfrm>
        </p:spPr>
        <p:txBody>
          <a:bodyPr rtlCol="0"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fr-FR" sz="88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ntipasto" panose="02000506000000020004" pitchFamily="2" charset="0"/>
                <a:ea typeface="A Gentle Touch" panose="02000603000000000000" pitchFamily="2" charset="0"/>
              </a:rPr>
              <a:t>Le cahier de liaison</a:t>
            </a:r>
            <a:endParaRPr lang="fr-FR" sz="8800" b="1" dirty="0">
              <a:ln w="9525">
                <a:solidFill>
                  <a:schemeClr val="bg1"/>
                </a:solidFill>
                <a:prstDash val="solid"/>
              </a:ln>
              <a:solidFill>
                <a:srgbClr val="F1B528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Antipasto" panose="02000506000000020004" pitchFamily="2" charset="0"/>
              <a:ea typeface="A Gentle Touch" panose="02000603000000000000" pitchFamily="2" charset="0"/>
            </a:endParaRPr>
          </a:p>
        </p:txBody>
      </p:sp>
      <p:sp>
        <p:nvSpPr>
          <p:cNvPr id="24578" name="Espace réservé du contenu 6"/>
          <p:cNvSpPr>
            <a:spLocks noGrp="1"/>
          </p:cNvSpPr>
          <p:nvPr>
            <p:ph sz="half" idx="2"/>
          </p:nvPr>
        </p:nvSpPr>
        <p:spPr>
          <a:xfrm>
            <a:off x="598418" y="1721426"/>
            <a:ext cx="10433050" cy="4709854"/>
          </a:xfrm>
        </p:spPr>
        <p:txBody>
          <a:bodyPr>
            <a:normAutofit fontScale="92500" lnSpcReduction="20000"/>
          </a:bodyPr>
          <a:lstStyle/>
          <a:p>
            <a:pPr>
              <a:buFontTx/>
              <a:buChar char="-"/>
            </a:pPr>
            <a:r>
              <a:rPr lang="fr-FR" sz="3200" dirty="0"/>
              <a:t>Le cahier de liaison pour la communication avec les parents et toute la partie administrative (sorties exceptionnelles, absences, retards, encaissements, RDV, etc…)</a:t>
            </a:r>
            <a:endParaRPr lang="fr-FR" sz="3200" dirty="0">
              <a:sym typeface="Wingdings" pitchFamily="2" charset="2"/>
            </a:endParaRPr>
          </a:p>
          <a:p>
            <a:pPr>
              <a:buFontTx/>
              <a:buChar char="-"/>
            </a:pPr>
            <a:r>
              <a:rPr lang="fr-FR" sz="3200" dirty="0">
                <a:sym typeface="Wingdings" pitchFamily="2" charset="2"/>
              </a:rPr>
              <a:t>A vérifier </a:t>
            </a:r>
            <a:r>
              <a:rPr lang="fr-FR" sz="3200" u="sng" dirty="0">
                <a:sym typeface="Wingdings" pitchFamily="2" charset="2"/>
              </a:rPr>
              <a:t>tous les soirs</a:t>
            </a:r>
            <a:r>
              <a:rPr lang="fr-FR" sz="3200" dirty="0">
                <a:sym typeface="Wingdings" pitchFamily="2" charset="2"/>
              </a:rPr>
              <a:t> et à signer si besoin. Il doit rester dans le sac! </a:t>
            </a:r>
            <a:r>
              <a:rPr lang="fr-FR" sz="3200" b="1" u="sng" dirty="0">
                <a:sym typeface="Wingdings" pitchFamily="2" charset="2"/>
              </a:rPr>
              <a:t>Attention aux dates! </a:t>
            </a:r>
            <a:r>
              <a:rPr lang="fr-FR" sz="3200" dirty="0">
                <a:sym typeface="Wingdings" pitchFamily="2" charset="2"/>
              </a:rPr>
              <a:t>Et merci de prévenir votre enfant </a:t>
            </a:r>
          </a:p>
          <a:p>
            <a:pPr>
              <a:buFontTx/>
              <a:buChar char="-"/>
            </a:pPr>
            <a:r>
              <a:rPr lang="fr-FR" sz="3200" dirty="0">
                <a:sym typeface="Wingdings" pitchFamily="2" charset="2"/>
              </a:rPr>
              <a:t>Pour les encaissements, merci de penser à renseigner la fiche à la toute fin du cahier. </a:t>
            </a:r>
          </a:p>
          <a:p>
            <a:pPr>
              <a:buFontTx/>
              <a:buChar char="-"/>
            </a:pPr>
            <a:r>
              <a:rPr lang="fr-FR" sz="3200" dirty="0">
                <a:sym typeface="Wingdings" pitchFamily="2" charset="2"/>
              </a:rPr>
              <a:t>Tous les règlements sont à faire par chèque, à l’ordre de la coop 727. </a:t>
            </a:r>
            <a:endParaRPr lang="fr-FR" sz="2400" dirty="0">
              <a:sym typeface="Wingdings" pitchFamily="2" charset="2"/>
            </a:endParaRPr>
          </a:p>
          <a:p>
            <a:pPr marL="0" indent="0" eaLnBrk="1" hangingPunct="1">
              <a:buNone/>
            </a:pPr>
            <a:endParaRPr lang="fr-FR" sz="2400" dirty="0">
              <a:sym typeface="Wingdings" pitchFamily="2" charset="2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18343" y="621146"/>
            <a:ext cx="9793200" cy="1100280"/>
          </a:xfrm>
        </p:spPr>
        <p:txBody>
          <a:bodyPr rtlCol="0"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fr-FR" sz="60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ntipasto" panose="02000506000000020004" pitchFamily="2" charset="0"/>
                <a:ea typeface="A Gentle Touch" panose="02000603000000000000" pitchFamily="2" charset="0"/>
              </a:rPr>
              <a:t>Les évaluations nationales </a:t>
            </a:r>
            <a:endParaRPr lang="fr-FR" sz="6000" b="1" dirty="0">
              <a:ln w="9525">
                <a:solidFill>
                  <a:schemeClr val="bg1"/>
                </a:solidFill>
                <a:prstDash val="solid"/>
              </a:ln>
              <a:solidFill>
                <a:srgbClr val="F1B528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Antipasto" panose="02000506000000020004" pitchFamily="2" charset="0"/>
              <a:ea typeface="A Gentle Touch" panose="02000603000000000000" pitchFamily="2" charset="0"/>
            </a:endParaRPr>
          </a:p>
        </p:txBody>
      </p:sp>
      <p:sp>
        <p:nvSpPr>
          <p:cNvPr id="24578" name="Espace réservé du contenu 6"/>
          <p:cNvSpPr>
            <a:spLocks noGrp="1"/>
          </p:cNvSpPr>
          <p:nvPr>
            <p:ph sz="half" idx="2"/>
          </p:nvPr>
        </p:nvSpPr>
        <p:spPr>
          <a:xfrm>
            <a:off x="598418" y="2274686"/>
            <a:ext cx="10433050" cy="3436310"/>
          </a:xfrm>
        </p:spPr>
        <p:txBody>
          <a:bodyPr>
            <a:normAutofit/>
          </a:bodyPr>
          <a:lstStyle/>
          <a:p>
            <a:pPr marL="0" indent="0" eaLnBrk="1" hangingPunct="1">
              <a:buNone/>
            </a:pPr>
            <a:r>
              <a:rPr lang="fr-FR" sz="2400" dirty="0">
                <a:sym typeface="Wingdings" pitchFamily="2" charset="2"/>
              </a:rPr>
              <a:t>Chaque année, du CP au CM2,</a:t>
            </a:r>
          </a:p>
          <a:p>
            <a:pPr marL="0" indent="0" eaLnBrk="1" hangingPunct="1">
              <a:buNone/>
            </a:pPr>
            <a:endParaRPr lang="fr-FR" sz="2400" dirty="0">
              <a:sym typeface="Wingdings" pitchFamily="2" charset="2"/>
            </a:endParaRPr>
          </a:p>
          <a:p>
            <a:pPr marL="0" indent="0" eaLnBrk="1" hangingPunct="1">
              <a:buNone/>
            </a:pPr>
            <a:r>
              <a:rPr lang="fr-FR" sz="2400" dirty="0">
                <a:sym typeface="Wingdings" pitchFamily="2" charset="2"/>
              </a:rPr>
              <a:t>À la rentrée, puis en cours d’année (vers le mois de février)</a:t>
            </a:r>
          </a:p>
          <a:p>
            <a:pPr marL="0" indent="0" eaLnBrk="1" hangingPunct="1">
              <a:buNone/>
            </a:pPr>
            <a:endParaRPr lang="fr-FR" sz="2400" dirty="0">
              <a:sym typeface="Wingdings" pitchFamily="2" charset="2"/>
            </a:endParaRPr>
          </a:p>
          <a:p>
            <a:pPr marL="0" indent="0" eaLnBrk="1" hangingPunct="1">
              <a:buNone/>
            </a:pPr>
            <a:r>
              <a:rPr lang="fr-FR" sz="2400" dirty="0">
                <a:sym typeface="Wingdings" pitchFamily="2" charset="2"/>
              </a:rPr>
              <a:t>Photo à l’instant </a:t>
            </a:r>
            <a:r>
              <a:rPr lang="fr-FR" sz="2400" dirty="0" err="1">
                <a:sym typeface="Wingdings" pitchFamily="2" charset="2"/>
              </a:rPr>
              <a:t>T</a:t>
            </a:r>
            <a:r>
              <a:rPr lang="fr-FR" sz="2400" dirty="0">
                <a:sym typeface="Wingdings" pitchFamily="2" charset="2"/>
              </a:rPr>
              <a:t> des acquis en français et en mathématiques,</a:t>
            </a:r>
          </a:p>
          <a:p>
            <a:pPr marL="0" indent="0" eaLnBrk="1" hangingPunct="1">
              <a:buNone/>
            </a:pPr>
            <a:endParaRPr lang="fr-FR" sz="2400" dirty="0">
              <a:sym typeface="Wingdings" pitchFamily="2" charset="2"/>
            </a:endParaRPr>
          </a:p>
          <a:p>
            <a:pPr marL="0" indent="0" eaLnBrk="1" hangingPunct="1">
              <a:buNone/>
            </a:pPr>
            <a:r>
              <a:rPr lang="fr-FR" sz="2400" dirty="0">
                <a:sym typeface="Wingdings" pitchFamily="2" charset="2"/>
              </a:rPr>
              <a:t>Faire émerger un bilan personnalisé </a:t>
            </a:r>
          </a:p>
          <a:p>
            <a:pPr marL="0" indent="0" eaLnBrk="1" hangingPunct="1">
              <a:buNone/>
            </a:pPr>
            <a:endParaRPr lang="fr-FR" sz="2400" dirty="0">
              <a:sym typeface="Wingdings" pitchFamily="2" charset="2"/>
            </a:endParaRPr>
          </a:p>
          <a:p>
            <a:pPr marL="0" indent="0" eaLnBrk="1" hangingPunct="1">
              <a:buNone/>
            </a:pPr>
            <a:endParaRPr lang="fr-FR" sz="2400" dirty="0">
              <a:sym typeface="Wingdings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15813337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026" name="Picture 2" descr="valuation Repères CP  - Français et mathématiques - Image agrandi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980299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AE8D43-2336-F300-801C-0274641717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9FED7695-5D9E-7336-CAB6-C4D3FD1ED9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8343" y="621146"/>
            <a:ext cx="9793200" cy="1100280"/>
          </a:xfrm>
        </p:spPr>
        <p:txBody>
          <a:bodyPr rtlCol="0"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fr-FR" sz="60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ntipasto" panose="02000506000000020004" pitchFamily="2" charset="0"/>
                <a:ea typeface="A Gentle Touch" panose="02000603000000000000" pitchFamily="2" charset="0"/>
              </a:rPr>
              <a:t>Les évaluations nationales </a:t>
            </a:r>
            <a:endParaRPr lang="fr-FR" sz="6000" b="1" dirty="0">
              <a:ln w="9525">
                <a:solidFill>
                  <a:schemeClr val="bg1"/>
                </a:solidFill>
                <a:prstDash val="solid"/>
              </a:ln>
              <a:solidFill>
                <a:srgbClr val="F1B528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Antipasto" panose="02000506000000020004" pitchFamily="2" charset="0"/>
              <a:ea typeface="A Gentle Touch" panose="02000603000000000000" pitchFamily="2" charset="0"/>
            </a:endParaRP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437A8E4-9991-032F-993D-D634F9F850E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115671"/>
            <a:ext cx="9871755" cy="4073992"/>
          </a:xfrm>
        </p:spPr>
        <p:txBody>
          <a:bodyPr>
            <a:normAutofit/>
          </a:bodyPr>
          <a:lstStyle/>
          <a:p>
            <a:r>
              <a:rPr lang="fr-FR" sz="3200" dirty="0"/>
              <a:t>Fiches remises dans le cahier de liaison</a:t>
            </a:r>
          </a:p>
          <a:p>
            <a:pPr marL="0" indent="0">
              <a:buNone/>
            </a:pPr>
            <a:r>
              <a:rPr lang="fr-FR" sz="3200" dirty="0"/>
              <a:t>	</a:t>
            </a:r>
          </a:p>
          <a:p>
            <a:pPr marL="0" indent="0">
              <a:buNone/>
            </a:pPr>
            <a:r>
              <a:rPr lang="fr-FR" sz="3200" dirty="0"/>
              <a:t>	-&gt; Si tout est bon, possibilité de prendre un court RDV à votre initiative</a:t>
            </a:r>
          </a:p>
          <a:p>
            <a:pPr marL="0" indent="0">
              <a:buNone/>
            </a:pPr>
            <a:endParaRPr lang="fr-FR" sz="3200" dirty="0"/>
          </a:p>
          <a:p>
            <a:pPr marL="0" indent="0">
              <a:buNone/>
            </a:pPr>
            <a:r>
              <a:rPr lang="fr-FR" sz="3200" dirty="0"/>
              <a:t>	-&gt; Si difficultés rencontrées, RDV fixé avec les 2 enseignants</a:t>
            </a:r>
          </a:p>
        </p:txBody>
      </p:sp>
    </p:spTree>
    <p:extLst>
      <p:ext uri="{BB962C8B-B14F-4D97-AF65-F5344CB8AC3E}">
        <p14:creationId xmlns:p14="http://schemas.microsoft.com/office/powerpoint/2010/main" val="31508684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1277885" y="0"/>
            <a:ext cx="9636228" cy="101566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60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ntipasto" panose="02000506000000020004" pitchFamily="2" charset="0"/>
                <a:cs typeface="+mn-cs"/>
              </a:rPr>
              <a:t>Les devoirs</a:t>
            </a:r>
          </a:p>
        </p:txBody>
      </p:sp>
      <p:sp>
        <p:nvSpPr>
          <p:cNvPr id="9" name="Espace réservé du contenu 3"/>
          <p:cNvSpPr>
            <a:spLocks noGrp="1"/>
          </p:cNvSpPr>
          <p:nvPr>
            <p:ph sz="half" idx="2"/>
          </p:nvPr>
        </p:nvSpPr>
        <p:spPr>
          <a:xfrm>
            <a:off x="635829" y="1047688"/>
            <a:ext cx="10920341" cy="5200712"/>
          </a:xfrm>
        </p:spPr>
        <p:txBody>
          <a:bodyPr rtlCol="0">
            <a:normAutofit fontScale="92500" lnSpcReduction="10000"/>
          </a:bodyPr>
          <a:lstStyle/>
          <a:p>
            <a:pPr marL="0" indent="0" algn="ctr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fr-FR" sz="3200" b="1" i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ntipasto" panose="02000506000000020004" pitchFamily="2" charset="0"/>
                <a:ea typeface="Josefin Sans" pitchFamily="2" charset="0"/>
              </a:rPr>
              <a:t>Pour les élèves:</a:t>
            </a:r>
            <a:endParaRPr lang="fr-FR" sz="3200" dirty="0">
              <a:latin typeface="Antipasto" panose="02000506000000020004" pitchFamily="2" charset="0"/>
              <a:ea typeface="Josefin Sans" pitchFamily="2" charset="0"/>
            </a:endParaRPr>
          </a:p>
          <a:p>
            <a:pPr marL="0" indent="0" algn="ctr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fr-FR" sz="3200" b="1" dirty="0">
                <a:latin typeface="Antipasto" panose="02000506000000020004" pitchFamily="2" charset="0"/>
                <a:ea typeface="Josefin Sans" pitchFamily="2" charset="0"/>
              </a:rPr>
              <a:t>LECTURE :</a:t>
            </a:r>
          </a:p>
          <a:p>
            <a:pPr marL="0" indent="0" algn="ctr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fr-FR" sz="3200" dirty="0">
                <a:latin typeface="Antipasto" panose="02000506000000020004" pitchFamily="2" charset="0"/>
                <a:ea typeface="Josefin Sans" pitchFamily="2" charset="0"/>
              </a:rPr>
              <a:t>gammes de syllabes, mots, fiches de sons, texte…</a:t>
            </a:r>
          </a:p>
          <a:p>
            <a:pPr marL="0" indent="0" algn="ctr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fr-FR" sz="3200" b="1" dirty="0">
                <a:latin typeface="Antipasto" panose="02000506000000020004" pitchFamily="2" charset="0"/>
                <a:ea typeface="Josefin Sans" pitchFamily="2" charset="0"/>
              </a:rPr>
              <a:t>APPRENTISSAGE :</a:t>
            </a:r>
            <a:r>
              <a:rPr lang="fr-FR" sz="3200" dirty="0">
                <a:latin typeface="Antipasto" panose="02000506000000020004" pitchFamily="2" charset="0"/>
                <a:ea typeface="Josefin Sans" pitchFamily="2" charset="0"/>
              </a:rPr>
              <a:t> </a:t>
            </a:r>
          </a:p>
          <a:p>
            <a:pPr marL="0" indent="0" algn="ctr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fr-FR" sz="3200" dirty="0">
                <a:latin typeface="Antipasto" panose="02000506000000020004" pitchFamily="2" charset="0"/>
                <a:ea typeface="Josefin Sans" pitchFamily="2" charset="0"/>
              </a:rPr>
              <a:t>mots, leçons, chants et poésies, lexique, dialogues, faits numériques…</a:t>
            </a:r>
          </a:p>
          <a:p>
            <a:pPr marL="0" indent="0" algn="ctr" eaLnBrk="1" fontAlgn="auto" hangingPunct="1">
              <a:lnSpc>
                <a:spcPct val="110000"/>
              </a:lnSpc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fr-FR" sz="3200" b="1" i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ntipasto" panose="02000506000000020004" pitchFamily="2" charset="0"/>
                <a:ea typeface="Josefin Sans" pitchFamily="2" charset="0"/>
              </a:rPr>
              <a:t>Pour les parents:</a:t>
            </a:r>
          </a:p>
          <a:p>
            <a:pPr marL="0" indent="0" algn="ctr" eaLnBrk="1" fontAlgn="auto" hangingPunct="1">
              <a:lnSpc>
                <a:spcPct val="110000"/>
              </a:lnSpc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fr-FR" sz="3200" dirty="0">
                <a:latin typeface="Antipasto" panose="02000506000000020004" pitchFamily="2" charset="0"/>
                <a:ea typeface="Josefin Sans" pitchFamily="2" charset="0"/>
              </a:rPr>
              <a:t>   ACCORDER DE L’IMPORTANCE AU TRAVAIL DE VOTRE ENFANT! </a:t>
            </a:r>
          </a:p>
          <a:p>
            <a:pPr marL="0" indent="0" algn="ctr" eaLnBrk="1" fontAlgn="auto" hangingPunct="1">
              <a:lnSpc>
                <a:spcPct val="110000"/>
              </a:lnSpc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fr-FR" sz="3200" dirty="0">
                <a:latin typeface="Antipasto" panose="02000506000000020004" pitchFamily="2" charset="0"/>
                <a:ea typeface="Josefin Sans" pitchFamily="2" charset="0"/>
              </a:rPr>
              <a:t>Gestion matérielle, administrative et logistique. </a:t>
            </a:r>
          </a:p>
          <a:p>
            <a:pPr marL="0" indent="0" algn="ctr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fr-FR" sz="3200" dirty="0">
              <a:latin typeface="AR ESSENCE" panose="02000000000000000000" pitchFamily="2" charset="0"/>
            </a:endParaRPr>
          </a:p>
          <a:p>
            <a:pPr marL="0" indent="0" algn="ctr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fr-FR" dirty="0"/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9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1162059" y="96857"/>
            <a:ext cx="9636228" cy="101566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60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ntipasto" panose="02000506000000020004" pitchFamily="2" charset="0"/>
                <a:cs typeface="+mn-cs"/>
              </a:rPr>
              <a:t>Les devoirs</a:t>
            </a:r>
          </a:p>
        </p:txBody>
      </p:sp>
      <p:sp>
        <p:nvSpPr>
          <p:cNvPr id="9" name="Espace réservé du contenu 3"/>
          <p:cNvSpPr>
            <a:spLocks noGrp="1"/>
          </p:cNvSpPr>
          <p:nvPr>
            <p:ph sz="half" idx="2"/>
          </p:nvPr>
        </p:nvSpPr>
        <p:spPr>
          <a:xfrm>
            <a:off x="520002" y="934065"/>
            <a:ext cx="10920341" cy="5742037"/>
          </a:xfrm>
        </p:spPr>
        <p:txBody>
          <a:bodyPr rtlCol="0">
            <a:normAutofit fontScale="92500" lnSpcReduction="10000"/>
          </a:bodyPr>
          <a:lstStyle/>
          <a:p>
            <a:pPr marL="0" indent="0" algn="ctr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fr-FR" dirty="0"/>
              <a:t>Lundi  (ou Mardi)  </a:t>
            </a:r>
            <a:r>
              <a:rPr lang="fr-FR" dirty="0">
                <a:sym typeface="Wingdings" panose="05000000000000000000" pitchFamily="2" charset="2"/>
              </a:rPr>
              <a:t></a:t>
            </a:r>
            <a:r>
              <a:rPr lang="fr-FR" dirty="0"/>
              <a:t> </a:t>
            </a:r>
            <a:r>
              <a:rPr lang="fr-FR" sz="4600" b="1" dirty="0">
                <a:solidFill>
                  <a:schemeClr val="accent5"/>
                </a:solidFill>
              </a:rPr>
              <a:t>Mercredi</a:t>
            </a:r>
            <a:r>
              <a:rPr lang="fr-FR" dirty="0"/>
              <a:t> </a:t>
            </a:r>
            <a:r>
              <a:rPr lang="fr-FR" dirty="0">
                <a:sym typeface="Wingdings" panose="05000000000000000000" pitchFamily="2" charset="2"/>
              </a:rPr>
              <a:t></a:t>
            </a:r>
            <a:r>
              <a:rPr lang="fr-FR" dirty="0"/>
              <a:t> Jeudi (ou Vendredi)</a:t>
            </a:r>
          </a:p>
          <a:p>
            <a:pPr marL="0" indent="0" algn="ctr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fr-FR" dirty="0"/>
              <a:t>Jeudi (ou Vendredi ) </a:t>
            </a:r>
            <a:r>
              <a:rPr lang="fr-FR" dirty="0">
                <a:sym typeface="Wingdings" panose="05000000000000000000" pitchFamily="2" charset="2"/>
              </a:rPr>
              <a:t></a:t>
            </a:r>
            <a:r>
              <a:rPr lang="fr-FR" dirty="0"/>
              <a:t> </a:t>
            </a:r>
            <a:r>
              <a:rPr lang="fr-FR" sz="4600" b="1" dirty="0">
                <a:solidFill>
                  <a:schemeClr val="accent5"/>
                </a:solidFill>
              </a:rPr>
              <a:t>Week-end</a:t>
            </a:r>
            <a:r>
              <a:rPr lang="fr-FR" dirty="0"/>
              <a:t> </a:t>
            </a:r>
            <a:r>
              <a:rPr lang="fr-FR" dirty="0">
                <a:sym typeface="Wingdings" panose="05000000000000000000" pitchFamily="2" charset="2"/>
              </a:rPr>
              <a:t></a:t>
            </a:r>
            <a:r>
              <a:rPr lang="fr-FR" dirty="0"/>
              <a:t> Lundi (ou Mardi)</a:t>
            </a: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fr-FR" dirty="0"/>
          </a:p>
          <a:p>
            <a:pPr marL="0" indent="0" algn="ctr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fr-FR" i="1" dirty="0"/>
              <a:t>« Même quand il n’y a pas de devoirs, il y a des devoirs. » </a:t>
            </a:r>
            <a:r>
              <a:rPr lang="fr-FR" i="1" dirty="0">
                <a:sym typeface="Wingdings" panose="05000000000000000000" pitchFamily="2" charset="2"/>
              </a:rPr>
              <a:t></a:t>
            </a:r>
            <a:r>
              <a:rPr lang="fr-FR" i="1" dirty="0"/>
              <a:t> </a:t>
            </a:r>
            <a:r>
              <a:rPr lang="fr-FR" dirty="0"/>
              <a:t>Refaire le travail de la fois précédente!</a:t>
            </a:r>
          </a:p>
          <a:p>
            <a:pPr marL="0" indent="0" algn="ctr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fr-FR" i="1" dirty="0"/>
          </a:p>
          <a:p>
            <a:pPr marL="0" indent="0" algn="ctr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fr-FR" b="1" dirty="0"/>
              <a:t>Particulièrement pour les CP </a:t>
            </a:r>
          </a:p>
          <a:p>
            <a:pPr marL="0" indent="0" algn="ctr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fr-FR" dirty="0"/>
              <a:t>Pour apprendre efficacement, l’entrainement doit être QUOTIDIEN !</a:t>
            </a:r>
          </a:p>
          <a:p>
            <a:pPr marL="0" indent="0" algn="ctr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fr-FR" dirty="0"/>
          </a:p>
          <a:p>
            <a:pPr marL="0" indent="0" algn="ctr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fr-FR" b="1" dirty="0"/>
              <a:t>Particulièrement pour les CE1 </a:t>
            </a:r>
          </a:p>
          <a:p>
            <a:pPr marL="0" indent="0" algn="ctr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fr-FR" dirty="0"/>
              <a:t>Les leçons doivent être connues PAR COEUR.</a:t>
            </a:r>
          </a:p>
          <a:p>
            <a:pPr marL="0" indent="0" algn="ctr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fr-FR" dirty="0"/>
          </a:p>
          <a:p>
            <a:pPr marL="0" indent="0" algn="ctr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fr-FR" dirty="0"/>
              <a:t>Indication des attentes en lecture</a:t>
            </a:r>
          </a:p>
          <a:p>
            <a:pPr marL="0" indent="0" algn="ctr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fr-FR" dirty="0"/>
              <a:t>CP : 50 mots / minute + les nombres jusqu’à 100</a:t>
            </a:r>
          </a:p>
          <a:p>
            <a:pPr marL="0" indent="0" algn="ctr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fr-FR" dirty="0"/>
              <a:t>CE1 : 70 mots / minute + les nombres jusqu’à 1000</a:t>
            </a:r>
          </a:p>
          <a:p>
            <a:pPr marL="0" indent="0" algn="ctr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fr-FR" dirty="0"/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862466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7" dur="500"/>
                                        <p:tgtEl>
                                          <p:spTgt spid="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9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contenu 3"/>
          <p:cNvSpPr>
            <a:spLocks noGrp="1"/>
          </p:cNvSpPr>
          <p:nvPr>
            <p:ph sz="half" idx="2"/>
          </p:nvPr>
        </p:nvSpPr>
        <p:spPr>
          <a:xfrm>
            <a:off x="4110367" y="2772284"/>
            <a:ext cx="5751388" cy="1917703"/>
          </a:xfrm>
        </p:spPr>
        <p:txBody>
          <a:bodyPr rtlCol="0">
            <a:normAutofit/>
          </a:bodyPr>
          <a:lstStyle/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fr-FR" sz="3200" dirty="0">
                <a:hlinkClick r:id="rId2"/>
              </a:rPr>
              <a:t>Le site de la classe</a:t>
            </a:r>
            <a:endParaRPr lang="fr-FR" sz="3200" dirty="0"/>
          </a:p>
          <a:p>
            <a:pPr marL="0" indent="0">
              <a:buNone/>
              <a:defRPr/>
            </a:pPr>
            <a:r>
              <a:rPr lang="fr-FR" sz="3200" dirty="0"/>
              <a:t>https://cpbilingue3.webnode.fr</a:t>
            </a: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fr-FR" sz="3200" dirty="0"/>
          </a:p>
          <a:p>
            <a:pPr marL="0" indent="0">
              <a:buNone/>
              <a:defRPr/>
            </a:pPr>
            <a:endParaRPr lang="fr-FR" sz="3200" dirty="0"/>
          </a:p>
        </p:txBody>
      </p:sp>
    </p:spTree>
    <p:extLst>
      <p:ext uri="{BB962C8B-B14F-4D97-AF65-F5344CB8AC3E}">
        <p14:creationId xmlns:p14="http://schemas.microsoft.com/office/powerpoint/2010/main" val="20053169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/>
          <p:cNvSpPr>
            <a:spLocks noGrp="1"/>
          </p:cNvSpPr>
          <p:nvPr>
            <p:ph type="title"/>
          </p:nvPr>
        </p:nvSpPr>
        <p:spPr>
          <a:xfrm>
            <a:off x="1722866" y="296643"/>
            <a:ext cx="10864532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fr-FR" sz="48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ntipasto" panose="02000506000000020004" pitchFamily="2" charset="0"/>
              </a:rPr>
              <a:t>Fonctionnement de la classe</a:t>
            </a:r>
          </a:p>
        </p:txBody>
      </p:sp>
      <p:sp>
        <p:nvSpPr>
          <p:cNvPr id="9" name="Espace réservé du contenu 6"/>
          <p:cNvSpPr>
            <a:spLocks noGrp="1"/>
          </p:cNvSpPr>
          <p:nvPr>
            <p:ph sz="half" idx="2"/>
          </p:nvPr>
        </p:nvSpPr>
        <p:spPr>
          <a:xfrm>
            <a:off x="250372" y="1053773"/>
            <a:ext cx="11691256" cy="5583001"/>
          </a:xfrm>
        </p:spPr>
        <p:txBody>
          <a:bodyPr>
            <a:normAutofit fontScale="85000" lnSpcReduction="20000"/>
          </a:bodyPr>
          <a:lstStyle/>
          <a:p>
            <a:pPr>
              <a:buFontTx/>
              <a:buChar char="-"/>
            </a:pPr>
            <a:endParaRPr lang="fr-FR" sz="3200" dirty="0"/>
          </a:p>
          <a:p>
            <a:pPr>
              <a:buFontTx/>
              <a:buChar char="-"/>
            </a:pPr>
            <a:r>
              <a:rPr lang="fr-FR" sz="3200" dirty="0"/>
              <a:t>Chaussons : il faut savoir faire ses lacets!</a:t>
            </a:r>
          </a:p>
          <a:p>
            <a:pPr>
              <a:buFontTx/>
              <a:buChar char="-"/>
            </a:pPr>
            <a:endParaRPr lang="fr-FR" sz="600" dirty="0"/>
          </a:p>
          <a:p>
            <a:pPr>
              <a:buFontTx/>
              <a:buChar char="-"/>
            </a:pPr>
            <a:r>
              <a:rPr lang="fr-FR" sz="3200" dirty="0"/>
              <a:t>Règles et fleur du comportement</a:t>
            </a:r>
          </a:p>
          <a:p>
            <a:pPr>
              <a:buFontTx/>
              <a:buChar char="-"/>
            </a:pPr>
            <a:endParaRPr lang="fr-FR" sz="700" dirty="0"/>
          </a:p>
          <a:p>
            <a:pPr>
              <a:buFontTx/>
              <a:buChar char="-"/>
            </a:pPr>
            <a:r>
              <a:rPr lang="fr-FR" sz="3200" dirty="0"/>
              <a:t>Alternance des salles (attention au cartable!)</a:t>
            </a:r>
          </a:p>
          <a:p>
            <a:pPr>
              <a:buFontTx/>
              <a:buChar char="-"/>
            </a:pPr>
            <a:endParaRPr lang="fr-FR" sz="700" dirty="0"/>
          </a:p>
          <a:p>
            <a:pPr>
              <a:buFontTx/>
              <a:buChar char="-"/>
            </a:pPr>
            <a:r>
              <a:rPr lang="fr-FR" sz="3200" dirty="0"/>
              <a:t>Appréciations dans les cahiers (tampon, à finir, définitions des abréviations dans le cahier…)</a:t>
            </a:r>
          </a:p>
          <a:p>
            <a:pPr>
              <a:buFontTx/>
              <a:buChar char="-"/>
            </a:pPr>
            <a:endParaRPr lang="fr-FR" sz="800" dirty="0"/>
          </a:p>
          <a:p>
            <a:pPr>
              <a:buFontTx/>
              <a:buChar char="-"/>
            </a:pPr>
            <a:r>
              <a:rPr lang="fr-FR" sz="3200" dirty="0"/>
              <a:t>Cahiers donnés les </a:t>
            </a:r>
            <a:r>
              <a:rPr lang="fr-FR" sz="3200" dirty="0" err="1"/>
              <a:t>week</a:t>
            </a:r>
            <a:r>
              <a:rPr lang="fr-FR" sz="3200" dirty="0"/>
              <a:t> ends</a:t>
            </a:r>
          </a:p>
          <a:p>
            <a:pPr>
              <a:buFontTx/>
              <a:buChar char="-"/>
            </a:pPr>
            <a:endParaRPr lang="fr-FR" sz="800" dirty="0"/>
          </a:p>
          <a:p>
            <a:pPr>
              <a:buFontTx/>
              <a:buChar char="-"/>
            </a:pPr>
            <a:r>
              <a:rPr lang="fr-FR" sz="3200" dirty="0"/>
              <a:t>Livrets scolaires (semestriels, notation…) via site Education Nationale</a:t>
            </a:r>
          </a:p>
          <a:p>
            <a:pPr>
              <a:buFontTx/>
              <a:buChar char="-"/>
            </a:pPr>
            <a:endParaRPr lang="fr-FR" sz="800" dirty="0"/>
          </a:p>
          <a:p>
            <a:pPr>
              <a:buFontTx/>
              <a:buChar char="-"/>
            </a:pPr>
            <a:r>
              <a:rPr lang="fr-FR" sz="3200" dirty="0"/>
              <a:t>Sport : attention à la tenue</a:t>
            </a:r>
          </a:p>
          <a:p>
            <a:pPr marL="0" indent="0">
              <a:buNone/>
            </a:pPr>
            <a:endParaRPr lang="fr-FR" sz="3200" dirty="0"/>
          </a:p>
          <a:p>
            <a:pPr>
              <a:buNone/>
            </a:pPr>
            <a:endParaRPr lang="fr-FR" sz="3200" dirty="0"/>
          </a:p>
          <a:p>
            <a:pPr>
              <a:buNone/>
            </a:pPr>
            <a:endParaRPr lang="fr-FR" sz="3200" dirty="0"/>
          </a:p>
          <a:p>
            <a:pPr marL="0" indent="0">
              <a:buNone/>
            </a:pPr>
            <a:endParaRPr lang="fr-FR" sz="3200" dirty="0"/>
          </a:p>
          <a:p>
            <a:pPr marL="0" indent="0">
              <a:buNone/>
            </a:pPr>
            <a:endParaRPr lang="fr-FR" sz="3200" dirty="0"/>
          </a:p>
          <a:p>
            <a:pPr marL="0" indent="0">
              <a:buNone/>
            </a:pPr>
            <a:endParaRPr lang="fr-FR" sz="3200" dirty="0"/>
          </a:p>
          <a:p>
            <a:pPr lvl="1"/>
            <a:endParaRPr lang="fr-FR" dirty="0"/>
          </a:p>
          <a:p>
            <a:pPr lvl="1">
              <a:buNone/>
            </a:pPr>
            <a:endParaRPr lang="fr-FR" dirty="0"/>
          </a:p>
          <a:p>
            <a:pPr lvl="1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365234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640715"/>
          </a:xfrm>
        </p:spPr>
        <p:txBody>
          <a:bodyPr>
            <a:noAutofit/>
          </a:bodyPr>
          <a:lstStyle/>
          <a:p>
            <a:r>
              <a:rPr lang="fr-FR" sz="48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ntipasto" panose="02000506000000020004" pitchFamily="2" charset="0"/>
              </a:rPr>
              <a:t>Projets et dates importantes 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526278" y="956704"/>
            <a:ext cx="10515599" cy="5276456"/>
          </a:xfrm>
        </p:spPr>
        <p:txBody>
          <a:bodyPr>
            <a:normAutofit fontScale="62500" lnSpcReduction="20000"/>
          </a:bodyPr>
          <a:lstStyle/>
          <a:p>
            <a:pPr>
              <a:buFont typeface="Wingdings"/>
              <a:buChar char="à"/>
            </a:pPr>
            <a:r>
              <a:rPr lang="fr-FR" sz="2800" dirty="0">
                <a:sym typeface="Wingdings" pitchFamily="2" charset="2"/>
              </a:rPr>
              <a:t>8 au 19 sept : Evaluations nationales de rentrée</a:t>
            </a:r>
          </a:p>
          <a:p>
            <a:pPr>
              <a:buFont typeface="Wingdings"/>
              <a:buChar char="à"/>
            </a:pPr>
            <a:r>
              <a:rPr lang="fr-FR" sz="2800" dirty="0">
                <a:sym typeface="Wingdings" pitchFamily="2" charset="2"/>
              </a:rPr>
              <a:t>12 au 18 octobre : semaine du goût</a:t>
            </a:r>
          </a:p>
          <a:p>
            <a:pPr>
              <a:buFont typeface="Wingdings"/>
              <a:buChar char="à"/>
            </a:pPr>
            <a:r>
              <a:rPr lang="fr-FR" sz="2800" dirty="0">
                <a:sym typeface="Wingdings" pitchFamily="2" charset="2"/>
              </a:rPr>
              <a:t>Lire et faire lire tout au long de l’année le mardi</a:t>
            </a:r>
          </a:p>
          <a:p>
            <a:pPr>
              <a:buFont typeface="Wingdings"/>
              <a:buChar char="à"/>
            </a:pPr>
            <a:r>
              <a:rPr lang="fr-FR" sz="2800" dirty="0">
                <a:sym typeface="Wingdings" pitchFamily="2" charset="2"/>
              </a:rPr>
              <a:t>4 au 21 Novembre : Festival </a:t>
            </a:r>
            <a:r>
              <a:rPr lang="fr-FR" sz="2800" dirty="0" err="1">
                <a:sym typeface="Wingdings" pitchFamily="2" charset="2"/>
              </a:rPr>
              <a:t>Augenblick</a:t>
            </a:r>
            <a:r>
              <a:rPr lang="fr-FR" sz="2800" dirty="0">
                <a:sym typeface="Wingdings" pitchFamily="2" charset="2"/>
              </a:rPr>
              <a:t> </a:t>
            </a:r>
          </a:p>
          <a:p>
            <a:pPr>
              <a:buFont typeface="Wingdings"/>
              <a:buChar char="à"/>
            </a:pPr>
            <a:r>
              <a:rPr lang="fr-FR" sz="2800" dirty="0">
                <a:sym typeface="Wingdings" pitchFamily="2" charset="2"/>
              </a:rPr>
              <a:t>Nov : St Martin</a:t>
            </a:r>
          </a:p>
          <a:p>
            <a:pPr>
              <a:buFont typeface="Wingdings"/>
              <a:buChar char="à"/>
            </a:pPr>
            <a:r>
              <a:rPr lang="fr-FR" sz="2800" dirty="0">
                <a:sym typeface="Wingdings" pitchFamily="2" charset="2"/>
              </a:rPr>
              <a:t>Nov/ décembre : thématique de Noël et du voyage autour du monde</a:t>
            </a:r>
          </a:p>
          <a:p>
            <a:pPr>
              <a:buFont typeface="Wingdings"/>
              <a:buChar char="à"/>
            </a:pPr>
            <a:r>
              <a:rPr lang="fr-FR" sz="2800" dirty="0">
                <a:sym typeface="Wingdings" pitchFamily="2" charset="2"/>
              </a:rPr>
              <a:t>Février / mars : Stage massé de natation (les après-midis)**</a:t>
            </a:r>
          </a:p>
          <a:p>
            <a:pPr>
              <a:buFont typeface="Wingdings"/>
              <a:buChar char="à"/>
            </a:pPr>
            <a:r>
              <a:rPr lang="fr-FR" sz="2800" dirty="0">
                <a:sym typeface="Wingdings" pitchFamily="2" charset="2"/>
              </a:rPr>
              <a:t>Courant février : Evaluations de mi-parcours</a:t>
            </a:r>
          </a:p>
          <a:p>
            <a:pPr>
              <a:buFont typeface="Wingdings"/>
              <a:buChar char="à"/>
            </a:pPr>
            <a:r>
              <a:rPr lang="fr-FR" sz="2800" dirty="0">
                <a:sym typeface="Wingdings" pitchFamily="2" charset="2"/>
              </a:rPr>
              <a:t>Courant avril : Fête du 100</a:t>
            </a:r>
            <a:r>
              <a:rPr lang="fr-FR" sz="2800" baseline="30000" dirty="0">
                <a:sym typeface="Wingdings" pitchFamily="2" charset="2"/>
              </a:rPr>
              <a:t>e</a:t>
            </a:r>
            <a:r>
              <a:rPr lang="fr-FR" sz="2800" dirty="0">
                <a:sym typeface="Wingdings" pitchFamily="2" charset="2"/>
              </a:rPr>
              <a:t> jour</a:t>
            </a:r>
          </a:p>
          <a:p>
            <a:pPr>
              <a:buFont typeface="Wingdings"/>
              <a:buChar char="à"/>
            </a:pPr>
            <a:r>
              <a:rPr lang="fr-FR" sz="2800" dirty="0">
                <a:sym typeface="Wingdings" pitchFamily="2" charset="2"/>
              </a:rPr>
              <a:t>Intervention EPS : début le 21 septembre les lundis : athlétisme et jeux d’opposition</a:t>
            </a:r>
          </a:p>
          <a:p>
            <a:pPr>
              <a:buFont typeface="Wingdings"/>
              <a:buChar char="à"/>
            </a:pPr>
            <a:r>
              <a:rPr lang="fr-FR" sz="2800" dirty="0">
                <a:sym typeface="Wingdings" pitchFamily="2" charset="2"/>
              </a:rPr>
              <a:t>Diverses sorties culturelles et projets seront programmées au cours de l’année*</a:t>
            </a:r>
          </a:p>
          <a:p>
            <a:pPr>
              <a:buFont typeface="Wingdings"/>
              <a:buChar char="à"/>
            </a:pPr>
            <a:r>
              <a:rPr lang="fr-FR" sz="2800" dirty="0">
                <a:sym typeface="Wingdings" pitchFamily="2" charset="2"/>
              </a:rPr>
              <a:t>Sortie en Allemagne : prévoir carte d’identité ou passeport à jour (enfant et parent)</a:t>
            </a:r>
          </a:p>
          <a:p>
            <a:r>
              <a:rPr lang="fr-FR" sz="2300" b="0" dirty="0">
                <a:sym typeface="Wingdings" pitchFamily="2" charset="2"/>
              </a:rPr>
              <a:t>* Une fiche d’autorisation pour tout accompagnement vous sera remise, à compléter et nous remettre .</a:t>
            </a:r>
          </a:p>
          <a:p>
            <a:r>
              <a:rPr lang="fr-FR" sz="2300" b="0" dirty="0">
                <a:sym typeface="Wingdings" pitchFamily="2" charset="2"/>
              </a:rPr>
              <a:t>** Un agrément est nécessaire pour l’accompagnement au bord du bassin.</a:t>
            </a:r>
          </a:p>
        </p:txBody>
      </p:sp>
    </p:spTree>
    <p:extLst>
      <p:ext uri="{BB962C8B-B14F-4D97-AF65-F5344CB8AC3E}">
        <p14:creationId xmlns:p14="http://schemas.microsoft.com/office/powerpoint/2010/main" val="23448742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Diagramme 8"/>
          <p:cNvGraphicFramePr/>
          <p:nvPr>
            <p:extLst>
              <p:ext uri="{D42A27DB-BD31-4B8C-83A1-F6EECF244321}">
                <p14:modId xmlns:p14="http://schemas.microsoft.com/office/powerpoint/2010/main" val="1514251250"/>
              </p:ext>
            </p:extLst>
          </p:nvPr>
        </p:nvGraphicFramePr>
        <p:xfrm>
          <a:off x="3009013" y="313424"/>
          <a:ext cx="9023867" cy="61618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Image 3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58763" y="2773363"/>
            <a:ext cx="2697162" cy="223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5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5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50" fill="hold">
                                          <p:stCondLst>
                                            <p:cond delay="7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5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9" grpId="0">
        <p:bldAsOne/>
      </p:bldGraphic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89" name="Image 5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495885">
            <a:off x="10444163" y="950913"/>
            <a:ext cx="1089025" cy="154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890" name="Titre 1"/>
          <p:cNvSpPr>
            <a:spLocks noGrp="1"/>
          </p:cNvSpPr>
          <p:nvPr>
            <p:ph type="title"/>
          </p:nvPr>
        </p:nvSpPr>
        <p:spPr>
          <a:xfrm>
            <a:off x="1020763" y="1235075"/>
            <a:ext cx="10283825" cy="976313"/>
          </a:xfrm>
        </p:spPr>
        <p:txBody>
          <a:bodyPr/>
          <a:lstStyle/>
          <a:p>
            <a:pPr eaLnBrk="1" hangingPunct="1"/>
            <a:r>
              <a:rPr lang="fr-FR" sz="3600">
                <a:latin typeface="Cursive standard" pitchFamily="2" charset="0"/>
              </a:rPr>
              <a:t>Merci de votre attention.</a:t>
            </a:r>
          </a:p>
        </p:txBody>
      </p:sp>
      <p:sp>
        <p:nvSpPr>
          <p:cNvPr id="5" name="Espace réservé du contenu 5"/>
          <p:cNvSpPr txBox="1">
            <a:spLocks/>
          </p:cNvSpPr>
          <p:nvPr/>
        </p:nvSpPr>
        <p:spPr>
          <a:xfrm rot="20844289">
            <a:off x="983781" y="2444200"/>
            <a:ext cx="10134005" cy="783794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fr-FR" sz="72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ntipasto" panose="02000506000000020004" pitchFamily="2" charset="0"/>
              </a:rPr>
              <a:t>Questions diverses …</a:t>
            </a:r>
          </a:p>
        </p:txBody>
      </p:sp>
      <p:pic>
        <p:nvPicPr>
          <p:cNvPr id="37892" name="Image 8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15220" y="1061243"/>
            <a:ext cx="1282700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893" name="Image 2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8150" y="4224338"/>
            <a:ext cx="11395075" cy="42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0</TotalTime>
  <Words>1136</Words>
  <Application>Microsoft Office PowerPoint</Application>
  <PresentationFormat>Grand écran</PresentationFormat>
  <Paragraphs>190</Paragraphs>
  <Slides>21</Slides>
  <Notes>5</Notes>
  <HiddenSlides>0</HiddenSlides>
  <MMClips>0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21</vt:i4>
      </vt:variant>
    </vt:vector>
  </HeadingPairs>
  <TitlesOfParts>
    <vt:vector size="32" baseType="lpstr">
      <vt:lpstr>Antipasto</vt:lpstr>
      <vt:lpstr>AR ESSENCE</vt:lpstr>
      <vt:lpstr>Arial</vt:lpstr>
      <vt:lpstr>Calibri</vt:lpstr>
      <vt:lpstr>Century Gothic</vt:lpstr>
      <vt:lpstr>Comic Sans MS</vt:lpstr>
      <vt:lpstr>Cursive standard</vt:lpstr>
      <vt:lpstr>Josefin Sans</vt:lpstr>
      <vt:lpstr>Wingdings</vt:lpstr>
      <vt:lpstr>Wingdings 3</vt:lpstr>
      <vt:lpstr>Ion</vt:lpstr>
      <vt:lpstr>Réunion  d’informations</vt:lpstr>
      <vt:lpstr>Bienvenue!</vt:lpstr>
      <vt:lpstr>Présentation PowerPoint</vt:lpstr>
      <vt:lpstr>La classe CP bilingue</vt:lpstr>
      <vt:lpstr>La classe CP - CE1 Bilingue</vt:lpstr>
      <vt:lpstr>Organisation de l’école</vt:lpstr>
      <vt:lpstr>Organisation de l’école</vt:lpstr>
      <vt:lpstr>Nos outils au CP : </vt:lpstr>
      <vt:lpstr>Nos outils au CE1: </vt:lpstr>
      <vt:lpstr>Le matériel scolaire</vt:lpstr>
      <vt:lpstr>Le cahier de liaison</vt:lpstr>
      <vt:lpstr>Les évaluations nationales </vt:lpstr>
      <vt:lpstr>Présentation PowerPoint</vt:lpstr>
      <vt:lpstr>Les évaluations nationales </vt:lpstr>
      <vt:lpstr>Présentation PowerPoint</vt:lpstr>
      <vt:lpstr>Présentation PowerPoint</vt:lpstr>
      <vt:lpstr>Présentation PowerPoint</vt:lpstr>
      <vt:lpstr>Fonctionnement de la classe</vt:lpstr>
      <vt:lpstr>Projets et dates importantes </vt:lpstr>
      <vt:lpstr>Présentation PowerPoint</vt:lpstr>
      <vt:lpstr>Merci de votre attention.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elise</dc:creator>
  <cp:lastModifiedBy>severine nartz</cp:lastModifiedBy>
  <cp:revision>101</cp:revision>
  <dcterms:created xsi:type="dcterms:W3CDTF">2016-09-10T08:01:05Z</dcterms:created>
  <dcterms:modified xsi:type="dcterms:W3CDTF">2026-09-16T16:30:53Z</dcterms:modified>
</cp:coreProperties>
</file>