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89" r:id="rId4"/>
    <p:sldId id="259" r:id="rId5"/>
    <p:sldId id="301" r:id="rId6"/>
    <p:sldId id="260" r:id="rId7"/>
    <p:sldId id="302" r:id="rId8"/>
    <p:sldId id="263" r:id="rId9"/>
    <p:sldId id="304" r:id="rId10"/>
    <p:sldId id="312" r:id="rId11"/>
    <p:sldId id="274" r:id="rId12"/>
    <p:sldId id="307" r:id="rId13"/>
    <p:sldId id="309" r:id="rId14"/>
    <p:sldId id="308" r:id="rId15"/>
    <p:sldId id="311" r:id="rId16"/>
    <p:sldId id="264" r:id="rId17"/>
    <p:sldId id="303" r:id="rId18"/>
    <p:sldId id="306" r:id="rId19"/>
    <p:sldId id="295" r:id="rId20"/>
    <p:sldId id="296" r:id="rId21"/>
    <p:sldId id="270" r:id="rId22"/>
    <p:sldId id="280" r:id="rId23"/>
    <p:sldId id="273" r:id="rId24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prietaire" initials="p" lastIdx="5" clrIdx="0"/>
  <p:cmAuthor id="2" name="Says Simon" initials="S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5198"/>
  </p:normalViewPr>
  <p:slideViewPr>
    <p:cSldViewPr snapToGrid="0">
      <p:cViewPr varScale="1">
        <p:scale>
          <a:sx n="48" d="100"/>
          <a:sy n="48" d="100"/>
        </p:scale>
        <p:origin x="99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9T10:55:16.139" idx="1">
    <p:pos x="7389" y="3295"/>
    <p:text>Simon, tu peux odifier, je ne sais plus sio navait choisi le titre des intercalaires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9T10:55:16.139" idx="1">
    <p:pos x="7389" y="3295"/>
    <p:text>Simon, tu peux odifier, je ne sais plus sio navait choisi le titre des intercalaires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9T10:55:16.139" idx="4">
    <p:pos x="7389" y="3295"/>
    <p:text>Simon, tu peux odifier, je ne sais plus sio navait choisi le titre des intercalaires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9T11:04:06.476" idx="2">
    <p:pos x="7409" y="-328"/>
    <p:text>Ca c'est dans la version que tu m'as envoyée, tu le fais ?</p:text>
    <p:extLst>
      <p:ext uri="{C676402C-5697-4E1C-873F-D02D1690AC5C}">
        <p15:threadingInfo xmlns:p15="http://schemas.microsoft.com/office/powerpoint/2012/main" timeZoneBias="-120"/>
      </p:ext>
    </p:extLst>
  </p:cm>
  <p:cm authorId="2" dt="2022-09-08T16:48:21.981" idx="1">
    <p:pos x="10" y="10"/>
    <p:text>PENSE-BÊTE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9T11:06:05.240" idx="3">
    <p:pos x="7141" y="-372"/>
    <p:text>à corriger selon notre choix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FB68B-F1CF-4A09-89F1-266371AA14C5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B3AB326-1A24-4296-9448-716D5C0B77C4}">
      <dgm:prSet phldrT="[Texte]" custT="1"/>
      <dgm:spPr/>
      <dgm:t>
        <a:bodyPr/>
        <a:lstStyle/>
        <a:p>
          <a:r>
            <a:rPr lang="fr-FR" sz="3600" u="sng" dirty="0">
              <a:latin typeface="Antipasto" panose="02000506000000020004" pitchFamily="2" charset="0"/>
            </a:rPr>
            <a:t>le mardi et le jeudi</a:t>
          </a:r>
          <a:r>
            <a:rPr lang="fr-FR" sz="3600" u="sng" baseline="0" dirty="0">
              <a:latin typeface="Antipasto" panose="02000506000000020004" pitchFamily="2" charset="0"/>
            </a:rPr>
            <a:t> :</a:t>
          </a:r>
        </a:p>
        <a:p>
          <a:r>
            <a:rPr lang="fr-FR" sz="3600" baseline="0" dirty="0">
              <a:latin typeface="Antipasto" panose="02000506000000020004" pitchFamily="2" charset="0"/>
            </a:rPr>
            <a:t>- de 11h30 à 12h00 </a:t>
          </a:r>
        </a:p>
        <a:p>
          <a:r>
            <a:rPr lang="fr-FR" sz="3600" baseline="0" dirty="0">
              <a:latin typeface="Antipasto" panose="02000506000000020004" pitchFamily="2" charset="0"/>
            </a:rPr>
            <a:t>- d</a:t>
          </a:r>
          <a:r>
            <a:rPr lang="fr-FR" sz="3600" dirty="0">
              <a:latin typeface="Antipasto" panose="02000506000000020004" pitchFamily="2" charset="0"/>
            </a:rPr>
            <a:t>e 16h à 17h</a:t>
          </a:r>
        </a:p>
      </dgm:t>
    </dgm:pt>
    <dgm:pt modelId="{DB10B7C4-0E2E-4B30-AED1-B42426D76618}" type="parTrans" cxnId="{9C105FE6-111D-4F54-9A15-942F4684995A}">
      <dgm:prSet/>
      <dgm:spPr/>
      <dgm:t>
        <a:bodyPr/>
        <a:lstStyle/>
        <a:p>
          <a:endParaRPr lang="fr-FR"/>
        </a:p>
      </dgm:t>
    </dgm:pt>
    <dgm:pt modelId="{2477B112-1F46-4087-8F96-6364DA21CCFF}" type="sibTrans" cxnId="{9C105FE6-111D-4F54-9A15-942F4684995A}">
      <dgm:prSet/>
      <dgm:spPr/>
      <dgm:t>
        <a:bodyPr/>
        <a:lstStyle/>
        <a:p>
          <a:endParaRPr lang="fr-FR"/>
        </a:p>
      </dgm:t>
    </dgm:pt>
    <dgm:pt modelId="{27004542-09D8-41FC-A904-CA8E3D8B92DF}">
      <dgm:prSet phldrT="[Texte]" custT="1"/>
      <dgm:spPr/>
      <dgm:t>
        <a:bodyPr/>
        <a:lstStyle/>
        <a:p>
          <a:r>
            <a:rPr lang="fr-FR" sz="3200" dirty="0">
              <a:latin typeface="Antipasto" panose="02000506000000020004" pitchFamily="2" charset="0"/>
            </a:rPr>
            <a:t>Aide ponctuelle ou évaluations en lecture et mathématiques </a:t>
          </a:r>
        </a:p>
      </dgm:t>
    </dgm:pt>
    <dgm:pt modelId="{9B477027-72D3-4548-BD1B-DE4EC6886BC4}" type="parTrans" cxnId="{EB45A512-7445-427B-B774-E8D5CA0F8DB1}">
      <dgm:prSet/>
      <dgm:spPr/>
      <dgm:t>
        <a:bodyPr/>
        <a:lstStyle/>
        <a:p>
          <a:endParaRPr lang="fr-FR"/>
        </a:p>
      </dgm:t>
    </dgm:pt>
    <dgm:pt modelId="{40910198-1F46-4A07-A73A-E52A0755D738}" type="sibTrans" cxnId="{EB45A512-7445-427B-B774-E8D5CA0F8DB1}">
      <dgm:prSet/>
      <dgm:spPr/>
      <dgm:t>
        <a:bodyPr/>
        <a:lstStyle/>
        <a:p>
          <a:endParaRPr lang="fr-FR"/>
        </a:p>
      </dgm:t>
    </dgm:pt>
    <dgm:pt modelId="{2F25E45A-8C5E-44A0-9716-B2020BE1B6F7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000" dirty="0">
              <a:latin typeface="Antipasto" panose="02000506000000020004" pitchFamily="2" charset="0"/>
            </a:rPr>
            <a:t>Projets en petits groupes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dirty="0"/>
        </a:p>
      </dgm:t>
    </dgm:pt>
    <dgm:pt modelId="{402F5896-A601-47E0-A4F8-4510C30B3FCE}" type="parTrans" cxnId="{C0A0B622-2110-4E05-B7E5-71CDE05653D3}">
      <dgm:prSet/>
      <dgm:spPr/>
      <dgm:t>
        <a:bodyPr/>
        <a:lstStyle/>
        <a:p>
          <a:endParaRPr lang="fr-FR"/>
        </a:p>
      </dgm:t>
    </dgm:pt>
    <dgm:pt modelId="{68EC1920-F01C-490B-971C-8FA108F7A8E9}" type="sibTrans" cxnId="{C0A0B622-2110-4E05-B7E5-71CDE05653D3}">
      <dgm:prSet/>
      <dgm:spPr/>
      <dgm:t>
        <a:bodyPr/>
        <a:lstStyle/>
        <a:p>
          <a:endParaRPr lang="fr-FR"/>
        </a:p>
      </dgm:t>
    </dgm:pt>
    <dgm:pt modelId="{76DA1DF5-8D5D-4FDE-88ED-867E1CC1E1E1}" type="pres">
      <dgm:prSet presAssocID="{5C9FB68B-F1CF-4A09-89F1-266371AA14C5}" presName="linear" presStyleCnt="0">
        <dgm:presLayoutVars>
          <dgm:dir/>
          <dgm:animLvl val="lvl"/>
          <dgm:resizeHandles val="exact"/>
        </dgm:presLayoutVars>
      </dgm:prSet>
      <dgm:spPr/>
    </dgm:pt>
    <dgm:pt modelId="{A3EE3010-D908-4847-94EC-E86755398F76}" type="pres">
      <dgm:prSet presAssocID="{5B3AB326-1A24-4296-9448-716D5C0B77C4}" presName="parentLin" presStyleCnt="0"/>
      <dgm:spPr/>
    </dgm:pt>
    <dgm:pt modelId="{23EE9F3E-78F6-4BA8-B845-3F0734B58D19}" type="pres">
      <dgm:prSet presAssocID="{5B3AB326-1A24-4296-9448-716D5C0B77C4}" presName="parentLeftMargin" presStyleLbl="node1" presStyleIdx="0" presStyleCnt="3"/>
      <dgm:spPr/>
    </dgm:pt>
    <dgm:pt modelId="{2782B791-699D-4B79-A56A-BCA12C7579C7}" type="pres">
      <dgm:prSet presAssocID="{5B3AB326-1A24-4296-9448-716D5C0B77C4}" presName="parentText" presStyleLbl="node1" presStyleIdx="0" presStyleCnt="3" custScaleX="150037" custScaleY="170704" custLinFactNeighborX="12012" custLinFactNeighborY="2955">
        <dgm:presLayoutVars>
          <dgm:chMax val="0"/>
          <dgm:bulletEnabled val="1"/>
        </dgm:presLayoutVars>
      </dgm:prSet>
      <dgm:spPr/>
    </dgm:pt>
    <dgm:pt modelId="{DE90F19F-3ED9-41CD-9481-6C27D6364E79}" type="pres">
      <dgm:prSet presAssocID="{5B3AB326-1A24-4296-9448-716D5C0B77C4}" presName="negativeSpace" presStyleCnt="0"/>
      <dgm:spPr/>
    </dgm:pt>
    <dgm:pt modelId="{19D2AEFF-21B0-464C-BDE5-EBD3BBA7DC47}" type="pres">
      <dgm:prSet presAssocID="{5B3AB326-1A24-4296-9448-716D5C0B77C4}" presName="childText" presStyleLbl="conFgAcc1" presStyleIdx="0" presStyleCnt="3" custScaleX="100000" custLinFactNeighborX="-62" custLinFactNeighborY="6776">
        <dgm:presLayoutVars>
          <dgm:bulletEnabled val="1"/>
        </dgm:presLayoutVars>
      </dgm:prSet>
      <dgm:spPr/>
    </dgm:pt>
    <dgm:pt modelId="{6D6A72AD-454E-4D36-B933-F8197E75C55C}" type="pres">
      <dgm:prSet presAssocID="{2477B112-1F46-4087-8F96-6364DA21CCFF}" presName="spaceBetweenRectangles" presStyleCnt="0"/>
      <dgm:spPr/>
    </dgm:pt>
    <dgm:pt modelId="{C7429381-C171-47E2-9A7C-33707EDE5546}" type="pres">
      <dgm:prSet presAssocID="{27004542-09D8-41FC-A904-CA8E3D8B92DF}" presName="parentLin" presStyleCnt="0"/>
      <dgm:spPr/>
    </dgm:pt>
    <dgm:pt modelId="{28C8E6C9-B273-4CB9-A145-5B347E07F0D2}" type="pres">
      <dgm:prSet presAssocID="{27004542-09D8-41FC-A904-CA8E3D8B92DF}" presName="parentLeftMargin" presStyleLbl="node1" presStyleIdx="0" presStyleCnt="3"/>
      <dgm:spPr/>
    </dgm:pt>
    <dgm:pt modelId="{AFD9F11A-DCDA-4AC2-8F0F-AAEE9A21C7BF}" type="pres">
      <dgm:prSet presAssocID="{27004542-09D8-41FC-A904-CA8E3D8B92DF}" presName="parentText" presStyleLbl="node1" presStyleIdx="1" presStyleCnt="3" custScaleX="164551" custLinFactNeighborX="-26501" custLinFactNeighborY="10131">
        <dgm:presLayoutVars>
          <dgm:chMax val="0"/>
          <dgm:bulletEnabled val="1"/>
        </dgm:presLayoutVars>
      </dgm:prSet>
      <dgm:spPr/>
    </dgm:pt>
    <dgm:pt modelId="{D66087D5-C920-4738-B642-CB957969ED1B}" type="pres">
      <dgm:prSet presAssocID="{27004542-09D8-41FC-A904-CA8E3D8B92DF}" presName="negativeSpace" presStyleCnt="0"/>
      <dgm:spPr/>
    </dgm:pt>
    <dgm:pt modelId="{AC8D5270-960F-4EB3-BF12-A10D39964CC6}" type="pres">
      <dgm:prSet presAssocID="{27004542-09D8-41FC-A904-CA8E3D8B92DF}" presName="childText" presStyleLbl="conFgAcc1" presStyleIdx="1" presStyleCnt="3">
        <dgm:presLayoutVars>
          <dgm:bulletEnabled val="1"/>
        </dgm:presLayoutVars>
      </dgm:prSet>
      <dgm:spPr/>
    </dgm:pt>
    <dgm:pt modelId="{F744350F-B798-47E2-B918-78B2FB86BFD7}" type="pres">
      <dgm:prSet presAssocID="{40910198-1F46-4A07-A73A-E52A0755D738}" presName="spaceBetweenRectangles" presStyleCnt="0"/>
      <dgm:spPr/>
    </dgm:pt>
    <dgm:pt modelId="{72E99559-C9C9-4BA4-A4A8-9E93937A528A}" type="pres">
      <dgm:prSet presAssocID="{2F25E45A-8C5E-44A0-9716-B2020BE1B6F7}" presName="parentLin" presStyleCnt="0"/>
      <dgm:spPr/>
    </dgm:pt>
    <dgm:pt modelId="{694D17E6-41FF-456B-A27B-4938ABB84352}" type="pres">
      <dgm:prSet presAssocID="{2F25E45A-8C5E-44A0-9716-B2020BE1B6F7}" presName="parentLeftMargin" presStyleLbl="node1" presStyleIdx="1" presStyleCnt="3"/>
      <dgm:spPr/>
    </dgm:pt>
    <dgm:pt modelId="{02A27650-FE86-4396-B0A0-66529D3ECE7F}" type="pres">
      <dgm:prSet presAssocID="{2F25E45A-8C5E-44A0-9716-B2020BE1B6F7}" presName="parentText" presStyleLbl="node1" presStyleIdx="2" presStyleCnt="3" custScaleX="139778" custLinFactNeighborX="-12592" custLinFactNeighborY="7024">
        <dgm:presLayoutVars>
          <dgm:chMax val="0"/>
          <dgm:bulletEnabled val="1"/>
        </dgm:presLayoutVars>
      </dgm:prSet>
      <dgm:spPr/>
    </dgm:pt>
    <dgm:pt modelId="{CB42272D-446E-435D-A9E4-F8BACA60CC4D}" type="pres">
      <dgm:prSet presAssocID="{2F25E45A-8C5E-44A0-9716-B2020BE1B6F7}" presName="negativeSpace" presStyleCnt="0"/>
      <dgm:spPr/>
    </dgm:pt>
    <dgm:pt modelId="{ED4CDB5F-6CEB-4671-B483-BEB62D272AB5}" type="pres">
      <dgm:prSet presAssocID="{2F25E45A-8C5E-44A0-9716-B2020BE1B6F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45A512-7445-427B-B774-E8D5CA0F8DB1}" srcId="{5C9FB68B-F1CF-4A09-89F1-266371AA14C5}" destId="{27004542-09D8-41FC-A904-CA8E3D8B92DF}" srcOrd="1" destOrd="0" parTransId="{9B477027-72D3-4548-BD1B-DE4EC6886BC4}" sibTransId="{40910198-1F46-4A07-A73A-E52A0755D738}"/>
    <dgm:cxn modelId="{C2C98E16-1E8D-442A-BC47-8889862B7D15}" type="presOf" srcId="{2F25E45A-8C5E-44A0-9716-B2020BE1B6F7}" destId="{694D17E6-41FF-456B-A27B-4938ABB84352}" srcOrd="0" destOrd="0" presId="urn:microsoft.com/office/officeart/2005/8/layout/list1"/>
    <dgm:cxn modelId="{17C1F819-C4AB-40AF-9885-AF1CE4EBF71B}" type="presOf" srcId="{5C9FB68B-F1CF-4A09-89F1-266371AA14C5}" destId="{76DA1DF5-8D5D-4FDE-88ED-867E1CC1E1E1}" srcOrd="0" destOrd="0" presId="urn:microsoft.com/office/officeart/2005/8/layout/list1"/>
    <dgm:cxn modelId="{C0A0B622-2110-4E05-B7E5-71CDE05653D3}" srcId="{5C9FB68B-F1CF-4A09-89F1-266371AA14C5}" destId="{2F25E45A-8C5E-44A0-9716-B2020BE1B6F7}" srcOrd="2" destOrd="0" parTransId="{402F5896-A601-47E0-A4F8-4510C30B3FCE}" sibTransId="{68EC1920-F01C-490B-971C-8FA108F7A8E9}"/>
    <dgm:cxn modelId="{34561424-2DBF-486D-905C-FBE77602A7B6}" type="presOf" srcId="{27004542-09D8-41FC-A904-CA8E3D8B92DF}" destId="{AFD9F11A-DCDA-4AC2-8F0F-AAEE9A21C7BF}" srcOrd="1" destOrd="0" presId="urn:microsoft.com/office/officeart/2005/8/layout/list1"/>
    <dgm:cxn modelId="{2E543861-16DF-46E5-ABD0-452317BD5738}" type="presOf" srcId="{5B3AB326-1A24-4296-9448-716D5C0B77C4}" destId="{23EE9F3E-78F6-4BA8-B845-3F0734B58D19}" srcOrd="0" destOrd="0" presId="urn:microsoft.com/office/officeart/2005/8/layout/list1"/>
    <dgm:cxn modelId="{67EE5265-7613-4ABC-AB56-C2A828D8074F}" type="presOf" srcId="{2F25E45A-8C5E-44A0-9716-B2020BE1B6F7}" destId="{02A27650-FE86-4396-B0A0-66529D3ECE7F}" srcOrd="1" destOrd="0" presId="urn:microsoft.com/office/officeart/2005/8/layout/list1"/>
    <dgm:cxn modelId="{85BC4167-8DD2-438E-891F-DE8D200E16BB}" type="presOf" srcId="{27004542-09D8-41FC-A904-CA8E3D8B92DF}" destId="{28C8E6C9-B273-4CB9-A145-5B347E07F0D2}" srcOrd="0" destOrd="0" presId="urn:microsoft.com/office/officeart/2005/8/layout/list1"/>
    <dgm:cxn modelId="{5293CBB4-C7E8-49C6-9E9D-34DA8BF75A50}" type="presOf" srcId="{5B3AB326-1A24-4296-9448-716D5C0B77C4}" destId="{2782B791-699D-4B79-A56A-BCA12C7579C7}" srcOrd="1" destOrd="0" presId="urn:microsoft.com/office/officeart/2005/8/layout/list1"/>
    <dgm:cxn modelId="{9C105FE6-111D-4F54-9A15-942F4684995A}" srcId="{5C9FB68B-F1CF-4A09-89F1-266371AA14C5}" destId="{5B3AB326-1A24-4296-9448-716D5C0B77C4}" srcOrd="0" destOrd="0" parTransId="{DB10B7C4-0E2E-4B30-AED1-B42426D76618}" sibTransId="{2477B112-1F46-4087-8F96-6364DA21CCFF}"/>
    <dgm:cxn modelId="{83A5ED42-B209-4E52-B901-2895A4E7FFD3}" type="presParOf" srcId="{76DA1DF5-8D5D-4FDE-88ED-867E1CC1E1E1}" destId="{A3EE3010-D908-4847-94EC-E86755398F76}" srcOrd="0" destOrd="0" presId="urn:microsoft.com/office/officeart/2005/8/layout/list1"/>
    <dgm:cxn modelId="{75EB16CB-C0BC-4DEF-B9CC-EBF9FA14FD9E}" type="presParOf" srcId="{A3EE3010-D908-4847-94EC-E86755398F76}" destId="{23EE9F3E-78F6-4BA8-B845-3F0734B58D19}" srcOrd="0" destOrd="0" presId="urn:microsoft.com/office/officeart/2005/8/layout/list1"/>
    <dgm:cxn modelId="{F4D368F7-5248-412D-BE6E-5BEE5703BB24}" type="presParOf" srcId="{A3EE3010-D908-4847-94EC-E86755398F76}" destId="{2782B791-699D-4B79-A56A-BCA12C7579C7}" srcOrd="1" destOrd="0" presId="urn:microsoft.com/office/officeart/2005/8/layout/list1"/>
    <dgm:cxn modelId="{A1DAC407-888E-4C73-891E-4E4DBF7914E7}" type="presParOf" srcId="{76DA1DF5-8D5D-4FDE-88ED-867E1CC1E1E1}" destId="{DE90F19F-3ED9-41CD-9481-6C27D6364E79}" srcOrd="1" destOrd="0" presId="urn:microsoft.com/office/officeart/2005/8/layout/list1"/>
    <dgm:cxn modelId="{B3F42CB2-6B97-407B-A223-223C9E94C359}" type="presParOf" srcId="{76DA1DF5-8D5D-4FDE-88ED-867E1CC1E1E1}" destId="{19D2AEFF-21B0-464C-BDE5-EBD3BBA7DC47}" srcOrd="2" destOrd="0" presId="urn:microsoft.com/office/officeart/2005/8/layout/list1"/>
    <dgm:cxn modelId="{7FD2216D-FC5B-4820-A08D-4EB917E5D050}" type="presParOf" srcId="{76DA1DF5-8D5D-4FDE-88ED-867E1CC1E1E1}" destId="{6D6A72AD-454E-4D36-B933-F8197E75C55C}" srcOrd="3" destOrd="0" presId="urn:microsoft.com/office/officeart/2005/8/layout/list1"/>
    <dgm:cxn modelId="{E2D38629-5F25-44C3-ADF5-587864F60B9F}" type="presParOf" srcId="{76DA1DF5-8D5D-4FDE-88ED-867E1CC1E1E1}" destId="{C7429381-C171-47E2-9A7C-33707EDE5546}" srcOrd="4" destOrd="0" presId="urn:microsoft.com/office/officeart/2005/8/layout/list1"/>
    <dgm:cxn modelId="{88EA5EFC-C9A8-4C74-ACDD-D1AF0E888218}" type="presParOf" srcId="{C7429381-C171-47E2-9A7C-33707EDE5546}" destId="{28C8E6C9-B273-4CB9-A145-5B347E07F0D2}" srcOrd="0" destOrd="0" presId="urn:microsoft.com/office/officeart/2005/8/layout/list1"/>
    <dgm:cxn modelId="{5BF91A92-4E81-47B5-9FFF-32C1F802474D}" type="presParOf" srcId="{C7429381-C171-47E2-9A7C-33707EDE5546}" destId="{AFD9F11A-DCDA-4AC2-8F0F-AAEE9A21C7BF}" srcOrd="1" destOrd="0" presId="urn:microsoft.com/office/officeart/2005/8/layout/list1"/>
    <dgm:cxn modelId="{C4FBFA8E-FD79-42DD-B7DB-0D4AB45DF206}" type="presParOf" srcId="{76DA1DF5-8D5D-4FDE-88ED-867E1CC1E1E1}" destId="{D66087D5-C920-4738-B642-CB957969ED1B}" srcOrd="5" destOrd="0" presId="urn:microsoft.com/office/officeart/2005/8/layout/list1"/>
    <dgm:cxn modelId="{B57F6334-1046-4781-A976-D776AE1A768E}" type="presParOf" srcId="{76DA1DF5-8D5D-4FDE-88ED-867E1CC1E1E1}" destId="{AC8D5270-960F-4EB3-BF12-A10D39964CC6}" srcOrd="6" destOrd="0" presId="urn:microsoft.com/office/officeart/2005/8/layout/list1"/>
    <dgm:cxn modelId="{1E9C8363-A54D-4383-A4BF-47DDF8D340B5}" type="presParOf" srcId="{76DA1DF5-8D5D-4FDE-88ED-867E1CC1E1E1}" destId="{F744350F-B798-47E2-B918-78B2FB86BFD7}" srcOrd="7" destOrd="0" presId="urn:microsoft.com/office/officeart/2005/8/layout/list1"/>
    <dgm:cxn modelId="{FDDE0C09-AF1A-44FF-93C2-BCA9374A367C}" type="presParOf" srcId="{76DA1DF5-8D5D-4FDE-88ED-867E1CC1E1E1}" destId="{72E99559-C9C9-4BA4-A4A8-9E93937A528A}" srcOrd="8" destOrd="0" presId="urn:microsoft.com/office/officeart/2005/8/layout/list1"/>
    <dgm:cxn modelId="{E0E84D3A-F0E8-45AB-A815-0923F07C2893}" type="presParOf" srcId="{72E99559-C9C9-4BA4-A4A8-9E93937A528A}" destId="{694D17E6-41FF-456B-A27B-4938ABB84352}" srcOrd="0" destOrd="0" presId="urn:microsoft.com/office/officeart/2005/8/layout/list1"/>
    <dgm:cxn modelId="{C3C41606-4D10-4D25-A2AF-95BCC0B99F7B}" type="presParOf" srcId="{72E99559-C9C9-4BA4-A4A8-9E93937A528A}" destId="{02A27650-FE86-4396-B0A0-66529D3ECE7F}" srcOrd="1" destOrd="0" presId="urn:microsoft.com/office/officeart/2005/8/layout/list1"/>
    <dgm:cxn modelId="{D0133754-1E34-4421-BF33-FE855EEA611E}" type="presParOf" srcId="{76DA1DF5-8D5D-4FDE-88ED-867E1CC1E1E1}" destId="{CB42272D-446E-435D-A9E4-F8BACA60CC4D}" srcOrd="9" destOrd="0" presId="urn:microsoft.com/office/officeart/2005/8/layout/list1"/>
    <dgm:cxn modelId="{1E34C259-734A-4B69-BCD7-E7D045537E5A}" type="presParOf" srcId="{76DA1DF5-8D5D-4FDE-88ED-867E1CC1E1E1}" destId="{ED4CDB5F-6CEB-4671-B483-BEB62D272A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2AEFF-21B0-464C-BDE5-EBD3BBA7DC47}">
      <dsp:nvSpPr>
        <dsp:cNvPr id="0" name=""/>
        <dsp:cNvSpPr/>
      </dsp:nvSpPr>
      <dsp:spPr>
        <a:xfrm>
          <a:off x="0" y="1489774"/>
          <a:ext cx="9023867" cy="100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82B791-699D-4B79-A56A-BCA12C7579C7}">
      <dsp:nvSpPr>
        <dsp:cNvPr id="0" name=""/>
        <dsp:cNvSpPr/>
      </dsp:nvSpPr>
      <dsp:spPr>
        <a:xfrm>
          <a:off x="416464" y="84758"/>
          <a:ext cx="8607402" cy="201567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8756" tIns="0" rIns="23875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u="sng" kern="1200" dirty="0">
              <a:latin typeface="Antipasto" panose="02000506000000020004" pitchFamily="2" charset="0"/>
            </a:rPr>
            <a:t>le mardi et le jeudi</a:t>
          </a:r>
          <a:r>
            <a:rPr lang="fr-FR" sz="3600" u="sng" kern="1200" baseline="0" dirty="0">
              <a:latin typeface="Antipasto" panose="02000506000000020004" pitchFamily="2" charset="0"/>
            </a:rPr>
            <a:t> :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baseline="0" dirty="0">
              <a:latin typeface="Antipasto" panose="02000506000000020004" pitchFamily="2" charset="0"/>
            </a:rPr>
            <a:t>- de 11h30 à 12h00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baseline="0" dirty="0">
              <a:latin typeface="Antipasto" panose="02000506000000020004" pitchFamily="2" charset="0"/>
            </a:rPr>
            <a:t>- d</a:t>
          </a:r>
          <a:r>
            <a:rPr lang="fr-FR" sz="3600" kern="1200" dirty="0">
              <a:latin typeface="Antipasto" panose="02000506000000020004" pitchFamily="2" charset="0"/>
            </a:rPr>
            <a:t>e 16h à 17h</a:t>
          </a:r>
        </a:p>
      </dsp:txBody>
      <dsp:txXfrm>
        <a:off x="514861" y="183155"/>
        <a:ext cx="8410608" cy="1818878"/>
      </dsp:txXfrm>
    </dsp:sp>
    <dsp:sp modelId="{AC8D5270-960F-4EB3-BF12-A10D39964CC6}">
      <dsp:nvSpPr>
        <dsp:cNvPr id="0" name=""/>
        <dsp:cNvSpPr/>
      </dsp:nvSpPr>
      <dsp:spPr>
        <a:xfrm>
          <a:off x="0" y="3289538"/>
          <a:ext cx="9023867" cy="100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D9F11A-DCDA-4AC2-8F0F-AAEE9A21C7BF}">
      <dsp:nvSpPr>
        <dsp:cNvPr id="0" name=""/>
        <dsp:cNvSpPr/>
      </dsp:nvSpPr>
      <dsp:spPr>
        <a:xfrm>
          <a:off x="275920" y="2818765"/>
          <a:ext cx="8648302" cy="1180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8756" tIns="0" rIns="23875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Antipasto" panose="02000506000000020004" pitchFamily="2" charset="0"/>
            </a:rPr>
            <a:t>Aide ponctuelle ou évaluations en lecture et mathématiques </a:t>
          </a:r>
        </a:p>
      </dsp:txBody>
      <dsp:txXfrm>
        <a:off x="333562" y="2876407"/>
        <a:ext cx="8533018" cy="1065516"/>
      </dsp:txXfrm>
    </dsp:sp>
    <dsp:sp modelId="{ED4CDB5F-6CEB-4671-B483-BEB62D272AB5}">
      <dsp:nvSpPr>
        <dsp:cNvPr id="0" name=""/>
        <dsp:cNvSpPr/>
      </dsp:nvSpPr>
      <dsp:spPr>
        <a:xfrm>
          <a:off x="0" y="5103938"/>
          <a:ext cx="9023867" cy="100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27650-FE86-4396-B0A0-66529D3ECE7F}">
      <dsp:nvSpPr>
        <dsp:cNvPr id="0" name=""/>
        <dsp:cNvSpPr/>
      </dsp:nvSpPr>
      <dsp:spPr>
        <a:xfrm>
          <a:off x="383210" y="4596477"/>
          <a:ext cx="8579316" cy="1180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8756" tIns="0" rIns="23875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000" kern="1200" dirty="0">
              <a:latin typeface="Antipasto" panose="02000506000000020004" pitchFamily="2" charset="0"/>
            </a:rPr>
            <a:t>Projets en petits groupes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440852" y="4654119"/>
        <a:ext cx="8464032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C606F0-D349-4760-9F86-A0D3D26F6BC6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4658AC-0C4D-4CED-BDB4-1A2AF190A2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4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92496-D65D-4544-9429-04F10D1E485B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6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C13FE-E632-47D8-BAA6-9BE8874E1D4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7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C0853-1345-4248-AAE1-CD2E2BCFB7E3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7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C0853-1345-4248-AAE1-CD2E2BCFB7E3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4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E3B6-5558-435D-AFC5-50E962ED4E1E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0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6949-68D6-4889-87E2-0B2E99BB1304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8C04-E4DE-475B-8D76-41C3A67F3F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D717-AB7E-4D08-954F-366712F633AB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AB561-27AD-400E-8717-CC96E38F6F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4028-FE21-43C5-A605-04FF9A7BFF38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AC00-A4F6-4841-B7E8-D8257E95AB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80F0-448E-4736-BEF9-052BC2EF7F19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2617-5420-4A8A-88D5-F17EB0F67A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B63C-CF73-4EF9-B4B7-609A56196658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FCBF-A86B-44F4-8DFC-4156FEF67C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54F3-9FF0-4F76-8397-F1CBD851C13B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58A1-1116-4860-809D-1950C82DE4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77DB-70CB-40FB-B955-788999A395AD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6391-FA38-479A-AF40-B3D3B7B2FA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95F1-9494-47E7-84BD-497137304F23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1BDC-481E-4980-AED0-FC62C091E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20C9-241B-49DD-BE87-2A8A74CE39E4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D7A8-854D-4D55-9059-A65F8B01C4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AE94-E8DD-4DF8-88ED-5DCBFF2542CD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57CB-E8C6-412E-86FA-25B44AAB9E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3969-F91D-4D51-B498-8A01DC6095FE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6077-B400-4AC2-8B04-39F36E6A9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81F3D4-A227-463A-80D0-9D3824369F39}" type="datetimeFigureOut">
              <a:rPr lang="fr-FR"/>
              <a:pPr>
                <a:defRPr/>
              </a:pPr>
              <a:t>14/09/2025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06185-0DC1-43D2-A75B-265AD5852A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pbilingue3.webnode.fr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542925"/>
            <a:ext cx="1057275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3063" y="1122363"/>
            <a:ext cx="11436350" cy="2387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9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pasto" panose="02000506000000020004" pitchFamily="2" charset="0"/>
              </a:rPr>
              <a:t>Réunion </a:t>
            </a:r>
            <a:br>
              <a:rPr lang="fr-FR" sz="9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pasto" panose="02000506000000020004" pitchFamily="2" charset="0"/>
              </a:rPr>
            </a:br>
            <a:r>
              <a:rPr lang="fr-FR" sz="9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pasto" panose="02000506000000020004" pitchFamily="2" charset="0"/>
              </a:rPr>
              <a:t>d’informations</a:t>
            </a:r>
          </a:p>
        </p:txBody>
      </p:sp>
      <p:sp>
        <p:nvSpPr>
          <p:cNvPr id="14339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z="5400" i="1" dirty="0">
                <a:solidFill>
                  <a:srgbClr val="00B050"/>
                </a:solidFill>
                <a:latin typeface="Antipasto"/>
              </a:rPr>
              <a:t>15 </a:t>
            </a:r>
            <a:r>
              <a:rPr lang="fr-FR" sz="5400" i="1" dirty="0">
                <a:solidFill>
                  <a:srgbClr val="000000"/>
                </a:solidFill>
                <a:latin typeface="Antipasto"/>
              </a:rPr>
              <a:t>septembre 2025</a:t>
            </a:r>
          </a:p>
        </p:txBody>
      </p:sp>
      <p:pic>
        <p:nvPicPr>
          <p:cNvPr id="14340" name="Imag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76709">
            <a:off x="8328025" y="4437063"/>
            <a:ext cx="24304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AE564-1EEC-BA9B-AE53-590985B88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3EDD3-1853-48C3-49EF-4D9E3109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75792">
            <a:off x="281843" y="708408"/>
            <a:ext cx="7738624" cy="11002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A Gentle Touch" panose="02000603000000000000" pitchFamily="2" charset="0"/>
              </a:rPr>
              <a:t>Le matériel </a:t>
            </a:r>
            <a:r>
              <a:rPr lang="fr-FR" sz="8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A Gentle Touch" panose="02000603000000000000" pitchFamily="2" charset="0"/>
              </a:rPr>
              <a:t>scolaire</a:t>
            </a:r>
            <a:endParaRPr lang="fr-FR" sz="88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1B52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tipasto" panose="02000506000000020004" pitchFamily="2" charset="0"/>
              <a:ea typeface="A Gentle Touch" panose="02000603000000000000" pitchFamily="2" charset="0"/>
            </a:endParaRPr>
          </a:p>
        </p:txBody>
      </p:sp>
      <p:sp>
        <p:nvSpPr>
          <p:cNvPr id="23557" name="ZoneTexte 5">
            <a:extLst>
              <a:ext uri="{FF2B5EF4-FFF2-40B4-BE49-F238E27FC236}">
                <a16:creationId xmlns:a16="http://schemas.microsoft.com/office/drawing/2014/main" id="{D8C8AD10-A7C3-B075-CDF8-F195BE0C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15" y="2311579"/>
            <a:ext cx="114028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/>
              <a:t>Tous les jours nous utilisons : le </a:t>
            </a:r>
            <a:r>
              <a:rPr lang="fr-FR" sz="2400" b="1" u="sng" dirty="0"/>
              <a:t>feutre d’ardoise</a:t>
            </a:r>
            <a:r>
              <a:rPr lang="fr-FR" sz="2400" dirty="0"/>
              <a:t>, le </a:t>
            </a:r>
            <a:r>
              <a:rPr lang="fr-FR" sz="2400" b="1" u="sng" dirty="0"/>
              <a:t>crayon de papier</a:t>
            </a:r>
            <a:r>
              <a:rPr lang="fr-FR" sz="2400" dirty="0"/>
              <a:t> et la </a:t>
            </a:r>
            <a:r>
              <a:rPr lang="fr-FR" sz="2400" b="1" u="sng" dirty="0"/>
              <a:t>colle</a:t>
            </a:r>
            <a:r>
              <a:rPr lang="fr-FR" sz="2400" dirty="0"/>
              <a:t>. </a:t>
            </a:r>
          </a:p>
          <a:p>
            <a:endParaRPr lang="fr-FR" sz="2400" dirty="0"/>
          </a:p>
          <a:p>
            <a:r>
              <a:rPr lang="fr-FR" sz="2400" dirty="0"/>
              <a:t>MERCI DE VERIFIER LEUR </a:t>
            </a:r>
            <a:r>
              <a:rPr lang="fr-FR" sz="2400" b="1" u="sng" dirty="0"/>
              <a:t>BON FONCTIONNEMENT </a:t>
            </a:r>
            <a:r>
              <a:rPr lang="fr-FR" sz="2400" dirty="0"/>
              <a:t>QUOTIDIENNEMENT !</a:t>
            </a:r>
          </a:p>
          <a:p>
            <a:r>
              <a:rPr lang="fr-FR" sz="2400" dirty="0"/>
              <a:t>Pour le reste de la trousse, un contrôle hebdomadaire sera suffisant. </a:t>
            </a:r>
          </a:p>
        </p:txBody>
      </p:sp>
      <p:sp>
        <p:nvSpPr>
          <p:cNvPr id="3" name="AutoShape 2" descr="haque Jour Compte ! : Maths - Ce1 - Fichier De L'Élève">
            <a:extLst>
              <a:ext uri="{FF2B5EF4-FFF2-40B4-BE49-F238E27FC236}">
                <a16:creationId xmlns:a16="http://schemas.microsoft.com/office/drawing/2014/main" id="{A3623E19-90C8-DC41-9119-C8A3C838C8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447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aque Jour Compte ! : Maths - Ce1 - Fichier De L'Élève">
            <a:extLst>
              <a:ext uri="{FF2B5EF4-FFF2-40B4-BE49-F238E27FC236}">
                <a16:creationId xmlns:a16="http://schemas.microsoft.com/office/drawing/2014/main" id="{97708A91-F764-E53C-8E71-C611B13A9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447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mazon.fr - Chaque jour compte - Maths CE1 Ed. 2023 - Fichier de l">
            <a:extLst>
              <a:ext uri="{FF2B5EF4-FFF2-40B4-BE49-F238E27FC236}">
                <a16:creationId xmlns:a16="http://schemas.microsoft.com/office/drawing/2014/main" id="{C55B5A97-DF10-D933-E02D-26051B4672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D9C84A-18DB-6211-0250-E4917718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92" y="3948458"/>
            <a:ext cx="34795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b="1" u="sng" dirty="0"/>
              <a:t>Toujours dans le sac :</a:t>
            </a:r>
          </a:p>
          <a:p>
            <a:pPr algn="ctr"/>
            <a:r>
              <a:rPr lang="fr-FR" sz="2400" dirty="0"/>
              <a:t>Cahier de texte</a:t>
            </a:r>
          </a:p>
          <a:p>
            <a:pPr algn="ctr"/>
            <a:r>
              <a:rPr lang="fr-FR" sz="2400" dirty="0"/>
              <a:t>Cahier de liaison</a:t>
            </a:r>
          </a:p>
          <a:p>
            <a:pPr algn="ctr"/>
            <a:r>
              <a:rPr lang="fr-FR" sz="2400" dirty="0"/>
              <a:t>Trousse </a:t>
            </a:r>
          </a:p>
          <a:p>
            <a:pPr algn="ctr"/>
            <a:r>
              <a:rPr lang="fr-FR" sz="2400" dirty="0"/>
              <a:t>Ardoise </a:t>
            </a:r>
          </a:p>
          <a:p>
            <a:pPr algn="ctr"/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F4C585-4CE6-35B3-9D54-F8A404B13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371" y="4133124"/>
            <a:ext cx="323299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b="1" u="sng" dirty="0"/>
              <a:t>Les jours de Français :</a:t>
            </a:r>
          </a:p>
          <a:p>
            <a:pPr algn="ctr"/>
            <a:r>
              <a:rPr lang="fr-FR" sz="2400" dirty="0"/>
              <a:t>Pochette</a:t>
            </a:r>
          </a:p>
          <a:p>
            <a:pPr algn="ctr"/>
            <a:r>
              <a:rPr lang="fr-FR" sz="2400" dirty="0"/>
              <a:t>Cahier vert</a:t>
            </a:r>
          </a:p>
          <a:p>
            <a:pPr algn="ctr"/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E29520-D963-04B8-32CB-7E9A6D06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096" y="4183226"/>
            <a:ext cx="32329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b="1" u="sng" dirty="0"/>
              <a:t>Les jours d’Allemand :</a:t>
            </a:r>
          </a:p>
          <a:p>
            <a:pPr algn="ctr"/>
            <a:r>
              <a:rPr lang="fr-FR" sz="2400" dirty="0"/>
              <a:t>Porte-vue bleu</a:t>
            </a:r>
          </a:p>
          <a:p>
            <a:pPr algn="ctr"/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EE8531-AE49-7021-77C3-0EDAAD60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492" y="4920996"/>
            <a:ext cx="963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OU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AABD83-A858-2798-45AA-8779B1575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185" y="4644892"/>
            <a:ext cx="172637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600" b="1" dirty="0"/>
              <a:t>+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5BFC852-9AE0-FE38-8FEB-AF3171DBA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7311" r="5157" b="9777"/>
          <a:stretch>
            <a:fillRect/>
          </a:stretch>
        </p:blipFill>
        <p:spPr>
          <a:xfrm>
            <a:off x="6702943" y="83379"/>
            <a:ext cx="2246154" cy="21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343" y="621146"/>
            <a:ext cx="9793200" cy="11002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A Gentle Touch" panose="02000603000000000000" pitchFamily="2" charset="0"/>
              </a:rPr>
              <a:t>Le cahier de liaison</a:t>
            </a:r>
            <a:endParaRPr lang="fr-FR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1B52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tipasto" panose="02000506000000020004" pitchFamily="2" charset="0"/>
              <a:ea typeface="A Gentle Touch" panose="02000603000000000000" pitchFamily="2" charset="0"/>
            </a:endParaRPr>
          </a:p>
        </p:txBody>
      </p:sp>
      <p:sp>
        <p:nvSpPr>
          <p:cNvPr id="24578" name="Espace réservé du contenu 6"/>
          <p:cNvSpPr>
            <a:spLocks noGrp="1"/>
          </p:cNvSpPr>
          <p:nvPr>
            <p:ph sz="half" idx="2"/>
          </p:nvPr>
        </p:nvSpPr>
        <p:spPr>
          <a:xfrm>
            <a:off x="598418" y="1721426"/>
            <a:ext cx="10433050" cy="4709854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3200" dirty="0"/>
              <a:t>Le cahier de liaison pour la communication avec les parents et toute la partie administrative (sorties exceptionnelles, absences, retards, encaissements, RDV, etc…)</a:t>
            </a:r>
            <a:endParaRPr lang="fr-FR" sz="320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3200" dirty="0">
                <a:sym typeface="Wingdings" pitchFamily="2" charset="2"/>
              </a:rPr>
              <a:t>A vérifier </a:t>
            </a:r>
            <a:r>
              <a:rPr lang="fr-FR" sz="3200" u="sng" dirty="0">
                <a:sym typeface="Wingdings" pitchFamily="2" charset="2"/>
              </a:rPr>
              <a:t>tous les soirs</a:t>
            </a:r>
            <a:r>
              <a:rPr lang="fr-FR" sz="3200" dirty="0">
                <a:sym typeface="Wingdings" pitchFamily="2" charset="2"/>
              </a:rPr>
              <a:t> et à signer si besoin. </a:t>
            </a:r>
            <a:r>
              <a:rPr lang="fr-FR" sz="3200" b="1" u="sng" dirty="0">
                <a:sym typeface="Wingdings" pitchFamily="2" charset="2"/>
              </a:rPr>
              <a:t>Attention aux dates! </a:t>
            </a:r>
            <a:r>
              <a:rPr lang="fr-FR" sz="3200" dirty="0">
                <a:sym typeface="Wingdings" pitchFamily="2" charset="2"/>
              </a:rPr>
              <a:t>Et merci de prévenir votre enfant ;)</a:t>
            </a:r>
          </a:p>
          <a:p>
            <a:pPr>
              <a:buFontTx/>
              <a:buChar char="-"/>
            </a:pPr>
            <a:r>
              <a:rPr lang="fr-FR" sz="3200" dirty="0">
                <a:sym typeface="Wingdings" pitchFamily="2" charset="2"/>
              </a:rPr>
              <a:t>Pour les encaissements, merci de penser à renseigner la fiche à la toute fin du cahier. </a:t>
            </a:r>
          </a:p>
          <a:p>
            <a:pPr>
              <a:buFontTx/>
              <a:buChar char="-"/>
            </a:pPr>
            <a:r>
              <a:rPr lang="fr-FR" sz="3200" dirty="0">
                <a:sym typeface="Wingdings" pitchFamily="2" charset="2"/>
              </a:rPr>
              <a:t>Tous les règlements sont à faire par chèque, à l’ordre de la coop 727. </a:t>
            </a:r>
            <a:endParaRPr lang="fr-FR" sz="2400" dirty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fr-FR" sz="24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343" y="621146"/>
            <a:ext cx="9793200" cy="11002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A Gentle Touch" panose="02000603000000000000" pitchFamily="2" charset="0"/>
              </a:rPr>
              <a:t>Les évaluations nationales </a:t>
            </a:r>
            <a:endParaRPr lang="fr-F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1B52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tipasto" panose="02000506000000020004" pitchFamily="2" charset="0"/>
              <a:ea typeface="A Gentle Touch" panose="02000603000000000000" pitchFamily="2" charset="0"/>
            </a:endParaRPr>
          </a:p>
        </p:txBody>
      </p:sp>
      <p:sp>
        <p:nvSpPr>
          <p:cNvPr id="24578" name="Espace réservé du contenu 6"/>
          <p:cNvSpPr>
            <a:spLocks noGrp="1"/>
          </p:cNvSpPr>
          <p:nvPr>
            <p:ph sz="half" idx="2"/>
          </p:nvPr>
        </p:nvSpPr>
        <p:spPr>
          <a:xfrm>
            <a:off x="598418" y="2274686"/>
            <a:ext cx="10433050" cy="34363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dirty="0">
                <a:sym typeface="Wingdings" pitchFamily="2" charset="2"/>
              </a:rPr>
              <a:t>Chaque année, du CP au CM2,</a:t>
            </a:r>
          </a:p>
          <a:p>
            <a:pPr marL="0" indent="0" eaLnBrk="1" hangingPunct="1">
              <a:buNone/>
            </a:pPr>
            <a:endParaRPr lang="fr-FR" sz="2400" dirty="0"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fr-FR" sz="2400" dirty="0">
                <a:sym typeface="Wingdings" pitchFamily="2" charset="2"/>
              </a:rPr>
              <a:t>À la rentrée, puis en cours d’année (vers le mois de février)</a:t>
            </a:r>
          </a:p>
          <a:p>
            <a:pPr marL="0" indent="0" eaLnBrk="1" hangingPunct="1">
              <a:buNone/>
            </a:pPr>
            <a:endParaRPr lang="fr-FR" sz="2400" dirty="0"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fr-FR" sz="2400" dirty="0">
                <a:sym typeface="Wingdings" pitchFamily="2" charset="2"/>
              </a:rPr>
              <a:t>Photo à l’instant </a:t>
            </a:r>
            <a:r>
              <a:rPr lang="fr-FR" sz="2400" dirty="0" err="1">
                <a:sym typeface="Wingdings" pitchFamily="2" charset="2"/>
              </a:rPr>
              <a:t>T</a:t>
            </a:r>
            <a:r>
              <a:rPr lang="fr-FR" sz="2400" dirty="0">
                <a:sym typeface="Wingdings" pitchFamily="2" charset="2"/>
              </a:rPr>
              <a:t> des acquis en français et en mathématiques,</a:t>
            </a:r>
          </a:p>
          <a:p>
            <a:pPr marL="0" indent="0" eaLnBrk="1" hangingPunct="1">
              <a:buNone/>
            </a:pPr>
            <a:endParaRPr lang="fr-FR" sz="2400" dirty="0"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fr-FR" sz="2400" dirty="0">
                <a:sym typeface="Wingdings" pitchFamily="2" charset="2"/>
              </a:rPr>
              <a:t>Faire émerger un bilan personnalisé </a:t>
            </a:r>
          </a:p>
          <a:p>
            <a:pPr marL="0" indent="0" eaLnBrk="1" hangingPunct="1">
              <a:buNone/>
            </a:pPr>
            <a:endParaRPr lang="fr-FR" sz="2400" dirty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fr-FR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133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115671"/>
            <a:ext cx="5157787" cy="4073992"/>
          </a:xfrm>
        </p:spPr>
        <p:txBody>
          <a:bodyPr/>
          <a:lstStyle/>
          <a:p>
            <a:r>
              <a:rPr lang="fr-FR" b="1" u="sng" dirty="0"/>
              <a:t>FRANÇAIS :</a:t>
            </a:r>
          </a:p>
          <a:p>
            <a:endParaRPr lang="fr-FR" b="1" u="sng" dirty="0"/>
          </a:p>
          <a:p>
            <a:r>
              <a:rPr lang="fr-FR" dirty="0"/>
              <a:t>Compréhension orale (histoire, mots, consignes)</a:t>
            </a:r>
          </a:p>
          <a:p>
            <a:r>
              <a:rPr lang="fr-FR" dirty="0"/>
              <a:t>Reconnaissance de lettres, syllabes et sons 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115671"/>
            <a:ext cx="5183188" cy="4073992"/>
          </a:xfrm>
        </p:spPr>
        <p:txBody>
          <a:bodyPr/>
          <a:lstStyle/>
          <a:p>
            <a:r>
              <a:rPr lang="fr-FR" b="1" u="sng" dirty="0"/>
              <a:t>MATHÉMATIQUES :</a:t>
            </a:r>
          </a:p>
          <a:p>
            <a:endParaRPr lang="fr-FR" b="1" u="sng" dirty="0"/>
          </a:p>
          <a:p>
            <a:r>
              <a:rPr lang="fr-FR" dirty="0"/>
              <a:t>Reconnaissance de chiffres</a:t>
            </a:r>
          </a:p>
          <a:p>
            <a:r>
              <a:rPr lang="fr-FR" dirty="0"/>
              <a:t>Correspondance chiffre / quantité (dénombrement)</a:t>
            </a:r>
          </a:p>
          <a:p>
            <a:r>
              <a:rPr lang="fr-FR" dirty="0"/>
              <a:t>Résolution de problèmes</a:t>
            </a:r>
          </a:p>
          <a:p>
            <a:r>
              <a:rPr lang="fr-FR" dirty="0"/>
              <a:t>Logique spatiale</a:t>
            </a:r>
          </a:p>
          <a:p>
            <a:r>
              <a:rPr lang="fr-FR" dirty="0"/>
              <a:t>Positionnement sur une droite graduée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18343" y="621146"/>
            <a:ext cx="9793200" cy="11002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A Gentle Touch" panose="02000603000000000000" pitchFamily="2" charset="0"/>
              </a:rPr>
              <a:t>Les évaluations nationales </a:t>
            </a:r>
            <a:endParaRPr lang="fr-F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1B52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tipasto" panose="02000506000000020004" pitchFamily="2" charset="0"/>
              <a:ea typeface="A Gentle Touc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3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valuation Repères CP  - Français et mathématiques - Image agran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2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E8D43-2336-F300-801C-027464171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37A8E4-9991-032F-993D-D634F9F85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5671"/>
            <a:ext cx="9871755" cy="4073992"/>
          </a:xfrm>
        </p:spPr>
        <p:txBody>
          <a:bodyPr/>
          <a:lstStyle/>
          <a:p>
            <a:r>
              <a:rPr lang="fr-FR" dirty="0"/>
              <a:t>Fiches remises dans le cahier de liaison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	-&gt; Si tout est bon, possibilité de prendre un court RDV à 		votre initiative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-&gt; Si difficultés rencontrées, RDV fixé avec les 2 enseignants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FED7695-5D9E-7336-CAB6-C4D3FD1E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43" y="621146"/>
            <a:ext cx="9793200" cy="11002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A Gentle Touch" panose="02000603000000000000" pitchFamily="2" charset="0"/>
              </a:rPr>
              <a:t>Les évaluations nationales </a:t>
            </a:r>
            <a:endParaRPr lang="fr-F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1B52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tipasto" panose="02000506000000020004" pitchFamily="2" charset="0"/>
              <a:ea typeface="A Gentle Touc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6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77885" y="0"/>
            <a:ext cx="963622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cs typeface="+mn-cs"/>
              </a:rPr>
              <a:t>Les devoirs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635829" y="1047688"/>
            <a:ext cx="10920341" cy="5200712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Josefin Sans" pitchFamily="2" charset="0"/>
              </a:rPr>
              <a:t>Pour les élèves:</a:t>
            </a:r>
            <a:endParaRPr lang="fr-FR" sz="3200" dirty="0">
              <a:latin typeface="Antipasto" panose="02000506000000020004" pitchFamily="2" charset="0"/>
              <a:ea typeface="Josefin Sans" pitchFamily="2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b="1" dirty="0">
                <a:latin typeface="Antipasto" panose="02000506000000020004" pitchFamily="2" charset="0"/>
                <a:ea typeface="Josefin Sans" pitchFamily="2" charset="0"/>
              </a:rPr>
              <a:t>LECTURE 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dirty="0">
                <a:latin typeface="Antipasto" panose="02000506000000020004" pitchFamily="2" charset="0"/>
                <a:ea typeface="Josefin Sans" pitchFamily="2" charset="0"/>
              </a:rPr>
              <a:t>gammes de syllabes, mots, fiches de sons, texte…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b="1" dirty="0">
                <a:latin typeface="Antipasto" panose="02000506000000020004" pitchFamily="2" charset="0"/>
                <a:ea typeface="Josefin Sans" pitchFamily="2" charset="0"/>
              </a:rPr>
              <a:t>APPRENTISSAGE :</a:t>
            </a:r>
            <a:r>
              <a:rPr lang="fr-FR" sz="3200" dirty="0">
                <a:latin typeface="Antipasto" panose="02000506000000020004" pitchFamily="2" charset="0"/>
                <a:ea typeface="Josefin Sans" pitchFamily="2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dirty="0">
                <a:latin typeface="Antipasto" panose="02000506000000020004" pitchFamily="2" charset="0"/>
                <a:ea typeface="Josefin Sans" pitchFamily="2" charset="0"/>
              </a:rPr>
              <a:t>mots, leçons, chants et poésies, lexique, dialogues, faits numériques…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Josefin Sans" pitchFamily="2" charset="0"/>
              </a:rPr>
              <a:t>Pour les parents: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dirty="0">
                <a:latin typeface="Antipasto" panose="02000506000000020004" pitchFamily="2" charset="0"/>
                <a:ea typeface="Josefin Sans" pitchFamily="2" charset="0"/>
              </a:rPr>
              <a:t>   ACCORDER DE L’IMPORTANCE AU TRAVAIL DE VOTRE ENFANT! 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dirty="0">
                <a:latin typeface="Antipasto" panose="02000506000000020004" pitchFamily="2" charset="0"/>
                <a:ea typeface="Josefin Sans" pitchFamily="2" charset="0"/>
              </a:rPr>
              <a:t>Gestion matérielle, administrative et logistique.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3200" dirty="0">
              <a:latin typeface="AR ESSENCE" panose="02000000000000000000" pitchFamily="2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62059" y="96857"/>
            <a:ext cx="963622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cs typeface="+mn-cs"/>
              </a:rPr>
              <a:t>Les devoirs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520002" y="1447800"/>
            <a:ext cx="10920341" cy="4850802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Lundi  (ou Mardi) 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</a:t>
            </a:r>
            <a:r>
              <a:rPr lang="fr-FR" sz="4600" b="1" dirty="0">
                <a:solidFill>
                  <a:schemeClr val="accent5"/>
                </a:solidFill>
              </a:rPr>
              <a:t>Mercredi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Jeudi (ou Vendredi)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Jeudi (ou Vendredi )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</a:t>
            </a:r>
            <a:r>
              <a:rPr lang="fr-FR" sz="4600" b="1" dirty="0">
                <a:solidFill>
                  <a:schemeClr val="accent5"/>
                </a:solidFill>
              </a:rPr>
              <a:t>Week-end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Lundi (ou Mardi)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i="1" dirty="0"/>
              <a:t>« Même quand il n’y a pas de devoirs, il y a des devoirs. » </a:t>
            </a:r>
            <a:r>
              <a:rPr lang="fr-FR" i="1" dirty="0">
                <a:sym typeface="Wingdings" panose="05000000000000000000" pitchFamily="2" charset="2"/>
              </a:rPr>
              <a:t></a:t>
            </a:r>
            <a:r>
              <a:rPr lang="fr-FR" i="1" dirty="0"/>
              <a:t> </a:t>
            </a:r>
            <a:r>
              <a:rPr lang="fr-FR" dirty="0"/>
              <a:t>Refaire le travail de la fois précédente!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i="1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/>
              <a:t>Particulièrement pour les CP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Pour apprendre efficacement, l’entrainement doit être QUOTIDIEN 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dirty="0"/>
              <a:t>Particulièrement pour les CE1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Les leçons doivent être connues PAR COEUR.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2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110368" y="2772284"/>
            <a:ext cx="3433432" cy="898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dirty="0">
                <a:hlinkClick r:id="rId2"/>
              </a:rPr>
              <a:t>Le site de la classe</a:t>
            </a:r>
            <a:endParaRPr lang="fr-FR" sz="3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3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053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34840" y="296643"/>
            <a:ext cx="108645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Ce qui nous semble important …</a:t>
            </a:r>
          </a:p>
        </p:txBody>
      </p:sp>
      <p:sp>
        <p:nvSpPr>
          <p:cNvPr id="9" name="Espace réservé du contenu 6"/>
          <p:cNvSpPr>
            <a:spLocks noGrp="1"/>
          </p:cNvSpPr>
          <p:nvPr>
            <p:ph sz="half" idx="2"/>
          </p:nvPr>
        </p:nvSpPr>
        <p:spPr>
          <a:xfrm>
            <a:off x="250372" y="1053773"/>
            <a:ext cx="11691256" cy="5303521"/>
          </a:xfrm>
        </p:spPr>
        <p:txBody>
          <a:bodyPr>
            <a:normAutofit fontScale="77500" lnSpcReduction="20000"/>
          </a:bodyPr>
          <a:lstStyle/>
          <a:p>
            <a:r>
              <a:rPr lang="fr-FR" sz="3200" dirty="0"/>
              <a:t>LE SOMMEIL : Entre 9:00 et 11:00 pour un élève de 6-7 ans.</a:t>
            </a:r>
          </a:p>
          <a:p>
            <a:pPr>
              <a:buNone/>
            </a:pPr>
            <a:endParaRPr lang="fr-FR" sz="3200" dirty="0"/>
          </a:p>
          <a:p>
            <a:r>
              <a:rPr lang="fr-FR" sz="3200" dirty="0"/>
              <a:t>LES ÉCRANS</a:t>
            </a:r>
          </a:p>
          <a:p>
            <a:pPr marL="457200" lvl="1" indent="0">
              <a:buNone/>
            </a:pPr>
            <a:r>
              <a:rPr lang="fr-FR" sz="2800" b="1" dirty="0"/>
              <a:t>&gt; avant 3 ans : aucun écran, même allumé en fond sonore ;</a:t>
            </a:r>
          </a:p>
          <a:p>
            <a:pPr marL="457200" lvl="1" indent="0">
              <a:buNone/>
            </a:pPr>
            <a:endParaRPr lang="fr-FR" sz="2800" b="1" dirty="0"/>
          </a:p>
          <a:p>
            <a:pPr marL="457200" lvl="1" indent="0">
              <a:buNone/>
            </a:pPr>
            <a:r>
              <a:rPr lang="fr-FR" sz="2800" b="1" dirty="0"/>
              <a:t>&gt; entre 3 et 6 ans : un usage très occasionnel, avec un adulte, pour regarder des contenus adaptés ;</a:t>
            </a:r>
          </a:p>
          <a:p>
            <a:pPr marL="457200" lvl="1" indent="0">
              <a:buNone/>
            </a:pPr>
            <a:endParaRPr lang="fr-FR" sz="2800" b="1" dirty="0"/>
          </a:p>
          <a:p>
            <a:pPr marL="457200" lvl="1" indent="0">
              <a:buNone/>
            </a:pPr>
            <a:r>
              <a:rPr lang="fr-FR" sz="2800" b="1" dirty="0"/>
              <a:t>&gt; à tout âge : jamais d’écran pendant les repas, avant de dormir ou pour calmer l’enfant.</a:t>
            </a:r>
          </a:p>
          <a:p>
            <a:pPr marL="0" indent="0">
              <a:buNone/>
            </a:pPr>
            <a:r>
              <a:rPr lang="fr-FR" sz="3200" i="1" dirty="0"/>
              <a:t>								</a:t>
            </a:r>
            <a:r>
              <a:rPr lang="fr-FR" sz="2000" i="1" dirty="0"/>
              <a:t>Journal officiel</a:t>
            </a:r>
            <a:r>
              <a:rPr lang="fr-FR" sz="2000" dirty="0"/>
              <a:t> du 2 juillet 2025</a:t>
            </a:r>
          </a:p>
          <a:p>
            <a:pPr>
              <a:buNone/>
            </a:pPr>
            <a:endParaRPr lang="fr-FR" sz="3200" dirty="0"/>
          </a:p>
          <a:p>
            <a:r>
              <a:rPr lang="fr-FR" sz="3200" dirty="0"/>
              <a:t>L’ATTITUDE A L’ECOLE</a:t>
            </a:r>
          </a:p>
          <a:p>
            <a:pPr marL="0" indent="0">
              <a:buNone/>
            </a:pPr>
            <a:r>
              <a:rPr lang="fr-FR" sz="3200" dirty="0"/>
              <a:t>	</a:t>
            </a:r>
            <a:r>
              <a:rPr lang="fr-FR" sz="3200" dirty="0">
                <a:sym typeface="Wingdings" panose="05000000000000000000" pitchFamily="2" charset="2"/>
              </a:rPr>
              <a:t>Respect et </a:t>
            </a:r>
            <a:r>
              <a:rPr lang="fr-FR" sz="3200" dirty="0" err="1">
                <a:sym typeface="Wingdings" panose="05000000000000000000" pitchFamily="2" charset="2"/>
              </a:rPr>
              <a:t>non-violence</a:t>
            </a:r>
            <a:r>
              <a:rPr lang="fr-FR" sz="3200" b="1" u="sng" dirty="0" err="1">
                <a:sym typeface="Wingdings" panose="05000000000000000000" pitchFamily="2" charset="2"/>
              </a:rPr>
              <a:t>s</a:t>
            </a:r>
            <a:endParaRPr lang="fr-FR" sz="3200" b="1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200" b="1" dirty="0">
                <a:sym typeface="Wingdings" panose="05000000000000000000" pitchFamily="2" charset="2"/>
              </a:rPr>
              <a:t>	</a:t>
            </a:r>
            <a:r>
              <a:rPr lang="fr-FR" sz="3200" dirty="0">
                <a:sym typeface="Wingdings" panose="05000000000000000000" pitchFamily="2" charset="2"/>
              </a:rPr>
              <a:t>Engagement dans le travail (posture d’élève, écoute active, investissement)</a:t>
            </a: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>
              <a:buNone/>
            </a:pPr>
            <a:endParaRPr lang="fr-FR" sz="3200" dirty="0"/>
          </a:p>
          <a:p>
            <a:pPr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lvl="1"/>
            <a:endParaRPr lang="fr-FR" dirty="0"/>
          </a:p>
          <a:p>
            <a:pPr lvl="1">
              <a:buNone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5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248441">
            <a:off x="3000905" y="663337"/>
            <a:ext cx="6214215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Bienvenue!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9800" y="4364038"/>
            <a:ext cx="10571163" cy="234315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pasto" panose="02000506000000020004" pitchFamily="2" charset="0"/>
              </a:rPr>
              <a:t>Merci de votre 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pasto" panose="02000506000000020004" pitchFamily="2" charset="0"/>
              </a:rPr>
              <a:t>présence!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525" y="1438275"/>
            <a:ext cx="633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 5" descr="C:\Users\Matthieu\Desktop\Sans titre 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0675" y="1401763"/>
            <a:ext cx="3101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0715"/>
          </a:xfrm>
        </p:spPr>
        <p:txBody>
          <a:bodyPr>
            <a:noAutofit/>
          </a:bodyPr>
          <a:lstStyle/>
          <a:p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Projets et dates importantes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6278" y="956704"/>
            <a:ext cx="10515599" cy="52764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/>
              <a:buChar char="à"/>
            </a:pPr>
            <a:r>
              <a:rPr lang="fr-FR" sz="2800" dirty="0">
                <a:sym typeface="Wingdings" pitchFamily="2" charset="2"/>
              </a:rPr>
              <a:t>8 au 19 sept : Evaluations nationales de rentrée</a:t>
            </a:r>
          </a:p>
          <a:p>
            <a:pPr>
              <a:buFont typeface="Wingdings"/>
              <a:buChar char="à"/>
            </a:pPr>
            <a:r>
              <a:rPr lang="fr-FR" sz="2800" dirty="0">
                <a:sym typeface="Wingdings" pitchFamily="2" charset="2"/>
              </a:rPr>
              <a:t>Lire et faire lire tout au long de l’année</a:t>
            </a:r>
          </a:p>
          <a:p>
            <a:pPr>
              <a:buFont typeface="Wingdings"/>
              <a:buChar char="à"/>
            </a:pPr>
            <a:r>
              <a:rPr lang="fr-FR" sz="2800" dirty="0">
                <a:sym typeface="Wingdings" pitchFamily="2" charset="2"/>
              </a:rPr>
              <a:t>4 au 21 Novembre : Festival </a:t>
            </a:r>
            <a:r>
              <a:rPr lang="fr-FR" sz="2800" dirty="0" err="1">
                <a:sym typeface="Wingdings" pitchFamily="2" charset="2"/>
              </a:rPr>
              <a:t>Augenblick</a:t>
            </a:r>
            <a:r>
              <a:rPr lang="fr-FR" sz="2800" dirty="0">
                <a:sym typeface="Wingdings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fr-FR" sz="2800" dirty="0">
                <a:sym typeface="Wingdings" pitchFamily="2" charset="2"/>
              </a:rPr>
              <a:t>Novembre : Stage massé de natation du 10 au 21 (les après-midis, + matin le 18/11)**</a:t>
            </a:r>
          </a:p>
          <a:p>
            <a:pPr>
              <a:buFont typeface="Wingdings"/>
              <a:buChar char="à"/>
            </a:pPr>
            <a:r>
              <a:rPr lang="fr-FR" sz="2800" dirty="0">
                <a:sym typeface="Wingdings" pitchFamily="2" charset="2"/>
              </a:rPr>
              <a:t>Courant février : Evaluations de mi-parcours</a:t>
            </a:r>
          </a:p>
          <a:p>
            <a:pPr>
              <a:buFont typeface="Wingdings"/>
              <a:buChar char="à"/>
            </a:pPr>
            <a:r>
              <a:rPr lang="fr-FR" sz="2800" dirty="0">
                <a:sym typeface="Wingdings" pitchFamily="2" charset="2"/>
              </a:rPr>
              <a:t>Courant avril : Fête du 100</a:t>
            </a:r>
            <a:r>
              <a:rPr lang="fr-FR" sz="2800" baseline="30000" dirty="0">
                <a:sym typeface="Wingdings" pitchFamily="2" charset="2"/>
              </a:rPr>
              <a:t>e</a:t>
            </a:r>
            <a:r>
              <a:rPr lang="fr-FR" sz="2800" dirty="0">
                <a:sym typeface="Wingdings" pitchFamily="2" charset="2"/>
              </a:rPr>
              <a:t> jour</a:t>
            </a:r>
          </a:p>
          <a:p>
            <a:pPr>
              <a:buFont typeface="Wingdings"/>
              <a:buChar char="à"/>
            </a:pPr>
            <a:r>
              <a:rPr lang="fr-FR" sz="2800" dirty="0">
                <a:sym typeface="Wingdings" pitchFamily="2" charset="2"/>
              </a:rPr>
              <a:t>Intervention EPS : motricité du 15/12 au 20/03  puis jeux d’opposition du 21/03 au 12/06</a:t>
            </a:r>
          </a:p>
          <a:p>
            <a:pPr>
              <a:buFont typeface="Wingdings"/>
              <a:buChar char="à"/>
            </a:pPr>
            <a:r>
              <a:rPr lang="fr-FR" sz="2800" dirty="0">
                <a:sym typeface="Wingdings" pitchFamily="2" charset="2"/>
              </a:rPr>
              <a:t>Diverses sorties culturelles seront programmées au cours de l’année*</a:t>
            </a:r>
          </a:p>
          <a:p>
            <a:pPr>
              <a:buFont typeface="Wingdings"/>
              <a:buChar char="à"/>
            </a:pPr>
            <a:endParaRPr lang="fr-FR" sz="2800" dirty="0">
              <a:sym typeface="Wingdings" pitchFamily="2" charset="2"/>
            </a:endParaRPr>
          </a:p>
          <a:p>
            <a:r>
              <a:rPr lang="fr-FR" sz="2300" b="0" dirty="0">
                <a:sym typeface="Wingdings" pitchFamily="2" charset="2"/>
              </a:rPr>
              <a:t>* Une fiche d’autorisation pour tout accompagnement vous sera remise, à compléter et nous remettre .</a:t>
            </a:r>
          </a:p>
          <a:p>
            <a:r>
              <a:rPr lang="fr-FR" sz="2300" b="0" dirty="0">
                <a:sym typeface="Wingdings" pitchFamily="2" charset="2"/>
              </a:rPr>
              <a:t>** Un agrément est nécessaire pour l’accompagnement au bord du bassin.</a:t>
            </a:r>
          </a:p>
        </p:txBody>
      </p:sp>
    </p:spTree>
    <p:extLst>
      <p:ext uri="{BB962C8B-B14F-4D97-AF65-F5344CB8AC3E}">
        <p14:creationId xmlns:p14="http://schemas.microsoft.com/office/powerpoint/2010/main" val="23448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514251250"/>
              </p:ext>
            </p:extLst>
          </p:nvPr>
        </p:nvGraphicFramePr>
        <p:xfrm>
          <a:off x="3009013" y="313424"/>
          <a:ext cx="9023867" cy="616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763" y="2773363"/>
            <a:ext cx="269716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34840" y="296643"/>
            <a:ext cx="10864532" cy="75713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Attentes</a:t>
            </a:r>
          </a:p>
        </p:txBody>
      </p:sp>
      <p:sp>
        <p:nvSpPr>
          <p:cNvPr id="9" name="Espace réservé du contenu 6"/>
          <p:cNvSpPr>
            <a:spLocks noGrp="1"/>
          </p:cNvSpPr>
          <p:nvPr>
            <p:ph sz="half" idx="2"/>
          </p:nvPr>
        </p:nvSpPr>
        <p:spPr>
          <a:xfrm>
            <a:off x="222250" y="1241425"/>
            <a:ext cx="11690350" cy="53038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Exigences sur les règles de politesse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3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Exigences sur le soin apporté à l’écriture, à la présentation, à la tenue des cahiers, des fichiers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3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Accompagnez votre enfant dans la réalisation de ses devoirs (même s’il est inscrit aux études)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3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Encouragez votre enfant : le moindre progrès doit être perçu et encouragé. Félicitez votre enfant pour les progrès qu’il réalise, pour la persévérance qu’il affiche face à une difficulté, pour le soin apporté à la réalisation de ses travaux !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5885">
            <a:off x="10444163" y="950913"/>
            <a:ext cx="10890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1020763" y="1235075"/>
            <a:ext cx="10283825" cy="976313"/>
          </a:xfrm>
        </p:spPr>
        <p:txBody>
          <a:bodyPr/>
          <a:lstStyle/>
          <a:p>
            <a:pPr eaLnBrk="1" hangingPunct="1"/>
            <a:r>
              <a:rPr lang="fr-FR" sz="3600">
                <a:latin typeface="Cursive standard" pitchFamily="2" charset="0"/>
              </a:rPr>
              <a:t>Merci de votre attention.</a:t>
            </a:r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 rot="20844289">
            <a:off x="983781" y="2444200"/>
            <a:ext cx="10134005" cy="783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Questions diverses …</a:t>
            </a:r>
          </a:p>
        </p:txBody>
      </p:sp>
      <p:pic>
        <p:nvPicPr>
          <p:cNvPr id="37892" name="Imag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220" y="1061243"/>
            <a:ext cx="1282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Imag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4224338"/>
            <a:ext cx="113950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692332" y="227012"/>
            <a:ext cx="10869432" cy="6239101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7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pasto" panose="02000506000000020004" pitchFamily="2" charset="0"/>
              </a:rPr>
              <a:t>Nous ne répondrons </a:t>
            </a:r>
            <a:r>
              <a:rPr lang="fr-F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pasto" panose="02000506000000020004" pitchFamily="2" charset="0"/>
              </a:rPr>
              <a:t>pas aux questions concernant un enfant en particulier. Pour cela, merci de prendre rdv via l’espace dédié dans le CAHIER DE LIAISON.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95" y="0"/>
            <a:ext cx="1168432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La classe CP bilingue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53263"/>
            <a:ext cx="11958637" cy="4638086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fr-FR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sefin Sans"/>
                <a:ea typeface="Josefin Sans"/>
                <a:cs typeface="Josefin Sans"/>
              </a:rPr>
              <a:t>23 élèves -&gt; 12 filles et 11 garçons</a:t>
            </a:r>
          </a:p>
          <a:p>
            <a:pPr marL="0" indent="0" eaLnBrk="1" hangingPunct="1">
              <a:buFont typeface="Arial" charset="0"/>
              <a:buNone/>
            </a:pPr>
            <a:endParaRPr lang="fr-FR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osefin Sans"/>
              <a:ea typeface="Josefin Sans"/>
              <a:cs typeface="Josefin Sans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FR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sefin Sans"/>
                <a:ea typeface="Josefin Sans"/>
                <a:cs typeface="Josefin Sans"/>
              </a:rPr>
              <a:t>Allemand et français en alternance :</a:t>
            </a:r>
          </a:p>
          <a:p>
            <a:pPr marL="0" indent="0" eaLnBrk="1" hangingPunct="1">
              <a:buFont typeface="Arial" charset="0"/>
              <a:buNone/>
            </a:pPr>
            <a:endParaRPr lang="fr-FR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osefin Sans"/>
              <a:ea typeface="Josefin Sans"/>
              <a:cs typeface="Josefin Sans"/>
            </a:endParaRPr>
          </a:p>
          <a:p>
            <a:pPr marL="0" indent="0" eaLnBrk="1" hangingPunct="1">
              <a:buFont typeface="Arial" charset="0"/>
              <a:buNone/>
            </a:pPr>
            <a:endParaRPr lang="fr-FR" sz="4000" dirty="0">
              <a:solidFill>
                <a:srgbClr val="00B050"/>
              </a:solidFill>
              <a:latin typeface="Antipasto"/>
              <a:ea typeface="Josefin Sans"/>
              <a:cs typeface="Josefin San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99526"/>
              </p:ext>
            </p:extLst>
          </p:nvPr>
        </p:nvGraphicFramePr>
        <p:xfrm>
          <a:off x="718458" y="3409407"/>
          <a:ext cx="10816044" cy="159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83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Lundi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Mardi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Jeudi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Vendredi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83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Allemand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Allemand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Français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95" y="0"/>
            <a:ext cx="1168432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La classe CP - CE1 Bilingue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53263"/>
            <a:ext cx="11958637" cy="4638086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fr-FR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sefin Sans"/>
                <a:ea typeface="Josefin Sans"/>
                <a:cs typeface="Josefin Sans"/>
              </a:rPr>
              <a:t>15 CP : -&gt; 10 filles et 5 garçons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sefin Sans"/>
                <a:ea typeface="Josefin Sans"/>
                <a:cs typeface="Josefin Sans"/>
              </a:rPr>
              <a:t>7 CE1 : -&gt; 4 filles et 3 garçons</a:t>
            </a:r>
          </a:p>
          <a:p>
            <a:pPr marL="0" indent="0" eaLnBrk="1" hangingPunct="1">
              <a:buFont typeface="Arial" charset="0"/>
              <a:buNone/>
            </a:pPr>
            <a:endParaRPr lang="fr-FR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osefin Sans"/>
              <a:ea typeface="Josefin Sans"/>
              <a:cs typeface="Josefin Sans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FR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sefin Sans"/>
                <a:ea typeface="Josefin Sans"/>
                <a:cs typeface="Josefin Sans"/>
              </a:rPr>
              <a:t>Allemand et français en alternance :</a:t>
            </a:r>
          </a:p>
          <a:p>
            <a:pPr marL="0" indent="0" eaLnBrk="1" hangingPunct="1">
              <a:buFont typeface="Arial" charset="0"/>
              <a:buNone/>
            </a:pPr>
            <a:endParaRPr lang="fr-FR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osefin Sans"/>
              <a:ea typeface="Josefin Sans"/>
              <a:cs typeface="Josefin Sans"/>
            </a:endParaRPr>
          </a:p>
          <a:p>
            <a:pPr marL="0" indent="0" eaLnBrk="1" hangingPunct="1">
              <a:buFont typeface="Arial" charset="0"/>
              <a:buNone/>
            </a:pPr>
            <a:endParaRPr lang="fr-FR" sz="4000" dirty="0">
              <a:solidFill>
                <a:srgbClr val="00B050"/>
              </a:solidFill>
              <a:latin typeface="Antipasto"/>
              <a:ea typeface="Josefin Sans"/>
              <a:cs typeface="Josefin San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69665"/>
              </p:ext>
            </p:extLst>
          </p:nvPr>
        </p:nvGraphicFramePr>
        <p:xfrm>
          <a:off x="718458" y="4162439"/>
          <a:ext cx="10816044" cy="159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83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Lundi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Mardi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Jeudi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Vendredi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83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Allemand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omic Sans MS" pitchFamily="66" charset="0"/>
                        </a:rPr>
                        <a:t>Allemand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3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119" y="495734"/>
            <a:ext cx="6065021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Organisation de l’école</a:t>
            </a:r>
          </a:p>
        </p:txBody>
      </p:sp>
      <p:sp>
        <p:nvSpPr>
          <p:cNvPr id="19458" name="Espace réservé du contenu 6"/>
          <p:cNvSpPr>
            <a:spLocks noGrp="1"/>
          </p:cNvSpPr>
          <p:nvPr>
            <p:ph sz="half" idx="2"/>
          </p:nvPr>
        </p:nvSpPr>
        <p:spPr>
          <a:xfrm>
            <a:off x="879475" y="2142172"/>
            <a:ext cx="10433050" cy="3684588"/>
          </a:xfrm>
        </p:spPr>
        <p:txBody>
          <a:bodyPr/>
          <a:lstStyle/>
          <a:p>
            <a:pPr eaLnBrk="1" hangingPunct="1"/>
            <a:r>
              <a:rPr lang="fr-FR" sz="2000" dirty="0"/>
              <a:t>MATIN : 7:50 à 08:00, accueil des élèves dans la cour. Fin des cours à 11:30.</a:t>
            </a:r>
          </a:p>
          <a:p>
            <a:pPr eaLnBrk="1" hangingPunct="1"/>
            <a:endParaRPr lang="fr-FR" sz="2000" dirty="0"/>
          </a:p>
          <a:p>
            <a:pPr eaLnBrk="1" hangingPunct="1"/>
            <a:r>
              <a:rPr lang="fr-FR" sz="2000" dirty="0"/>
              <a:t>APRÈS-MIDI : 13:20 à 13:30, accueil des élèves dans la cour. Fin des cours à 16:00.</a:t>
            </a:r>
          </a:p>
          <a:p>
            <a:pPr eaLnBrk="1" hangingPunct="1"/>
            <a:endParaRPr lang="fr-FR" sz="2000" dirty="0"/>
          </a:p>
          <a:p>
            <a:pPr eaLnBrk="1" hangingPunct="1"/>
            <a:r>
              <a:rPr lang="fr-FR" sz="2000" dirty="0"/>
              <a:t>En cas de retard -&gt; passage par le bureau de la directrice.</a:t>
            </a:r>
          </a:p>
          <a:p>
            <a:pPr eaLnBrk="1" hangingPunct="1"/>
            <a:endParaRPr lang="fr-FR" sz="2000" dirty="0"/>
          </a:p>
          <a:p>
            <a:pPr eaLnBrk="1" hangingPunct="1"/>
            <a:r>
              <a:rPr lang="fr-FR" sz="2000" dirty="0"/>
              <a:t>Si RDV sur temps scolaire, entrée/sortie sur temps de récréation (09:40 </a:t>
            </a:r>
            <a:r>
              <a:rPr lang="mr-IN" sz="2000" dirty="0"/>
              <a:t>–</a:t>
            </a:r>
            <a:r>
              <a:rPr lang="fr-FR" sz="2000" dirty="0"/>
              <a:t> 09:55 // 14:50 </a:t>
            </a:r>
            <a:r>
              <a:rPr lang="mr-IN" sz="2000" dirty="0"/>
              <a:t>–</a:t>
            </a:r>
            <a:r>
              <a:rPr lang="fr-FR" sz="2000" dirty="0"/>
              <a:t> 15:05)</a:t>
            </a:r>
          </a:p>
          <a:p>
            <a:pPr marL="0" indent="0" eaLnBrk="1" hangingPunct="1">
              <a:buNone/>
            </a:pPr>
            <a:r>
              <a:rPr lang="fr-FR" sz="2000" dirty="0"/>
              <a:t> au portail </a:t>
            </a:r>
            <a:r>
              <a:rPr lang="fr-FR" sz="2000" b="1" u="sng" dirty="0"/>
              <a:t>Rue Berlioz</a:t>
            </a:r>
          </a:p>
          <a:p>
            <a:pPr eaLnBrk="1" hangingPunct="1"/>
            <a:endParaRPr lang="fr-FR" sz="2000" dirty="0"/>
          </a:p>
          <a:p>
            <a:pPr eaLnBrk="1" hangingPunct="1"/>
            <a:endParaRPr lang="fr-FR" sz="2000" dirty="0"/>
          </a:p>
        </p:txBody>
      </p:sp>
      <p:pic>
        <p:nvPicPr>
          <p:cNvPr id="19459" name="Picture 2" descr="Résultat d’images pour écol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7642">
            <a:off x="9123363" y="338138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119" y="495734"/>
            <a:ext cx="6065021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</a:rPr>
              <a:t>Organisation de l’école</a:t>
            </a:r>
          </a:p>
        </p:txBody>
      </p:sp>
      <p:sp>
        <p:nvSpPr>
          <p:cNvPr id="19458" name="Espace réservé du contenu 6"/>
          <p:cNvSpPr>
            <a:spLocks noGrp="1"/>
          </p:cNvSpPr>
          <p:nvPr>
            <p:ph sz="half" idx="2"/>
          </p:nvPr>
        </p:nvSpPr>
        <p:spPr>
          <a:xfrm>
            <a:off x="879475" y="2339120"/>
            <a:ext cx="10433050" cy="3684588"/>
          </a:xfrm>
        </p:spPr>
        <p:txBody>
          <a:bodyPr/>
          <a:lstStyle/>
          <a:p>
            <a:pPr marL="0" indent="0" eaLnBrk="1" hangingPunct="1">
              <a:buNone/>
            </a:pPr>
            <a:endParaRPr lang="fr-FR" dirty="0"/>
          </a:p>
          <a:p>
            <a:pPr eaLnBrk="1" hangingPunct="1"/>
            <a:r>
              <a:rPr lang="fr-FR" dirty="0"/>
              <a:t>Toute absence doit être signalée par téléphone et excusée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à"/>
            </a:pPr>
            <a:r>
              <a:rPr lang="fr-FR" dirty="0">
                <a:solidFill>
                  <a:srgbClr val="00B050"/>
                </a:solidFill>
                <a:sym typeface="Wingdings" pitchFamily="2" charset="2"/>
              </a:rPr>
              <a:t>En remplissant un billet d’absence BLEU dans le CARNET DE LIAISON. MERCI D’EN AVERTIR VOTRE ENFANT !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Toute absence d’une semaine ou plus doit faire l’objet d’un courrier</a:t>
            </a:r>
          </a:p>
        </p:txBody>
      </p:sp>
      <p:pic>
        <p:nvPicPr>
          <p:cNvPr id="19459" name="Picture 2" descr="Résultat d’images pour écol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7642">
            <a:off x="9123363" y="338138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93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4737E4C-DBFA-E900-462C-975E8EDC8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96" y="228701"/>
            <a:ext cx="2774039" cy="20596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375792">
            <a:off x="281843" y="708408"/>
            <a:ext cx="7738624" cy="11002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A Gentle Touch" panose="02000603000000000000" pitchFamily="2" charset="0"/>
              </a:rPr>
              <a:t>Nos outils au CP : </a:t>
            </a:r>
            <a:endParaRPr lang="fr-FR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1B52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tipasto" panose="02000506000000020004" pitchFamily="2" charset="0"/>
              <a:ea typeface="A Gentle Touch" panose="02000603000000000000" pitchFamily="2" charset="0"/>
            </a:endParaRPr>
          </a:p>
        </p:txBody>
      </p:sp>
      <p:sp>
        <p:nvSpPr>
          <p:cNvPr id="23557" name="ZoneTexte 5"/>
          <p:cNvSpPr txBox="1">
            <a:spLocks noChangeArrowheads="1"/>
          </p:cNvSpPr>
          <p:nvPr/>
        </p:nvSpPr>
        <p:spPr bwMode="auto">
          <a:xfrm>
            <a:off x="254214" y="2293194"/>
            <a:ext cx="1140285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porte-vue (bleu) des fiches de sons, de lecture, de leçons, de chants et de travaux </a:t>
            </a:r>
            <a:r>
              <a:rPr lang="fr-FR" sz="2400" b="1" u="sng" dirty="0">
                <a:solidFill>
                  <a:srgbClr val="00B050"/>
                </a:solidFill>
              </a:rPr>
              <a:t>en cours.</a:t>
            </a:r>
            <a:r>
              <a:rPr lang="fr-FR" sz="2400" b="1" dirty="0">
                <a:solidFill>
                  <a:srgbClr val="00B050"/>
                </a:solidFill>
              </a:rPr>
              <a:t> (</a:t>
            </a:r>
            <a:r>
              <a:rPr lang="fr-FR" sz="2400" dirty="0">
                <a:solidFill>
                  <a:srgbClr val="00B050"/>
                </a:solidFill>
              </a:rPr>
              <a:t>Pour l’allemand uniquement</a:t>
            </a:r>
            <a:r>
              <a:rPr lang="fr-FR" sz="2400" b="1" dirty="0">
                <a:solidFill>
                  <a:srgbClr val="00B05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Un cahier du jour pour chaque langue (jaune : français, bleu : allemand)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fichier de lecture 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fichier d’écriture : apprentissage du tracé des lettres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fichier de mathématiques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cahier de leçons (vert, pour le français)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cahier de texte pour les devoirs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Un classeur pour archiver les différents travaux </a:t>
            </a:r>
            <a:r>
              <a:rPr lang="fr-FR" sz="2400" b="1" u="sng" dirty="0">
                <a:solidFill>
                  <a:srgbClr val="00B050"/>
                </a:solidFill>
              </a:rPr>
              <a:t>terminés</a:t>
            </a:r>
            <a:r>
              <a:rPr lang="fr-FR" sz="2400" dirty="0">
                <a:solidFill>
                  <a:srgbClr val="00B050"/>
                </a:solidFill>
              </a:rPr>
              <a:t> (gardé en classe)</a:t>
            </a:r>
          </a:p>
          <a:p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ami et Julie - Méthode de lecture CP - Pochette élève - Ed. 2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51" y="565026"/>
            <a:ext cx="1123308" cy="15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375792">
            <a:off x="281843" y="708408"/>
            <a:ext cx="7738624" cy="11002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tipasto" panose="02000506000000020004" pitchFamily="2" charset="0"/>
                <a:ea typeface="A Gentle Touch" panose="02000603000000000000" pitchFamily="2" charset="0"/>
              </a:rPr>
              <a:t>Nos outils au CE1: </a:t>
            </a:r>
            <a:endParaRPr lang="fr-FR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1B52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tipasto" panose="02000506000000020004" pitchFamily="2" charset="0"/>
              <a:ea typeface="A Gentle Touch" panose="02000603000000000000" pitchFamily="2" charset="0"/>
            </a:endParaRPr>
          </a:p>
        </p:txBody>
      </p:sp>
      <p:sp>
        <p:nvSpPr>
          <p:cNvPr id="23557" name="ZoneTexte 5"/>
          <p:cNvSpPr txBox="1">
            <a:spLocks noChangeArrowheads="1"/>
          </p:cNvSpPr>
          <p:nvPr/>
        </p:nvSpPr>
        <p:spPr bwMode="auto">
          <a:xfrm>
            <a:off x="254214" y="2293194"/>
            <a:ext cx="1140285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porte-vue (bleu) des fiches de sons, de lecture, de leçons, de chants et de travaux </a:t>
            </a:r>
            <a:r>
              <a:rPr lang="fr-FR" sz="2400" b="1" u="sng" dirty="0">
                <a:solidFill>
                  <a:srgbClr val="00B050"/>
                </a:solidFill>
              </a:rPr>
              <a:t>en cours.</a:t>
            </a:r>
            <a:r>
              <a:rPr lang="fr-FR" sz="2400" b="1" dirty="0">
                <a:solidFill>
                  <a:srgbClr val="00B050"/>
                </a:solidFill>
              </a:rPr>
              <a:t> (</a:t>
            </a:r>
            <a:r>
              <a:rPr lang="fr-FR" sz="2400" dirty="0">
                <a:solidFill>
                  <a:srgbClr val="00B050"/>
                </a:solidFill>
              </a:rPr>
              <a:t>Pour l’allemand uniquement</a:t>
            </a:r>
            <a:r>
              <a:rPr lang="fr-FR" sz="2400" b="1" dirty="0">
                <a:solidFill>
                  <a:srgbClr val="00B05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Un cahier du jour pour chaque langue (jaune : français, bleu : allemand)</a:t>
            </a:r>
          </a:p>
          <a:p>
            <a:r>
              <a:rPr lang="fr-FR" sz="2400" dirty="0">
                <a:solidFill>
                  <a:srgbClr val="00B050"/>
                </a:solidFill>
              </a:rPr>
              <a:t>- Les fichiers de français (grammaire et dictées/orthographe)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fichier de mathématiques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cahier de leçons (vert, pour le français)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Le cahier de texte pour les devoirs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Un classeur pour archiver les différents travaux </a:t>
            </a:r>
            <a:r>
              <a:rPr lang="fr-FR" sz="2400" b="1" u="sng" dirty="0">
                <a:solidFill>
                  <a:srgbClr val="00B050"/>
                </a:solidFill>
              </a:rPr>
              <a:t>terminés</a:t>
            </a:r>
            <a:r>
              <a:rPr lang="fr-FR" sz="2400" dirty="0">
                <a:solidFill>
                  <a:srgbClr val="00B050"/>
                </a:solidFill>
              </a:rPr>
              <a:t> (gardé en classe)</a:t>
            </a:r>
          </a:p>
          <a:p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3" name="AutoShape 2" descr="haque Jour Compte ! : Maths - Ce1 - Fichier De L'Élève"/>
          <p:cNvSpPr>
            <a:spLocks noChangeAspect="1" noChangeArrowheads="1"/>
          </p:cNvSpPr>
          <p:nvPr/>
        </p:nvSpPr>
        <p:spPr bwMode="auto">
          <a:xfrm>
            <a:off x="0" y="0"/>
            <a:ext cx="1447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aque Jour Compte ! : Maths - Ce1 - Fichier De L'Élève"/>
          <p:cNvSpPr>
            <a:spLocks noChangeAspect="1" noChangeArrowheads="1"/>
          </p:cNvSpPr>
          <p:nvPr/>
        </p:nvSpPr>
        <p:spPr bwMode="auto">
          <a:xfrm>
            <a:off x="152400" y="152400"/>
            <a:ext cx="1447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mazon.fr - Chaque jour compte - Maths CE1 Ed. 2023 - Fichier de l"/>
          <p:cNvSpPr>
            <a:spLocks noChangeAspect="1" noChangeArrowheads="1"/>
          </p:cNvSpPr>
          <p:nvPr/>
        </p:nvSpPr>
        <p:spPr bwMode="auto">
          <a:xfrm>
            <a:off x="0" y="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aque jour compte - Maths CE1 Ed. 2023 - Fichier de l'élè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06" y="457402"/>
            <a:ext cx="1033101" cy="14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pochette de français CE1 - Les Pochettes Ateliers - Elève - Ed. 2021 |  H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353">
            <a:off x="9184342" y="341983"/>
            <a:ext cx="1196788" cy="1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66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Office PowerPoint</Application>
  <PresentationFormat>Grand écran</PresentationFormat>
  <Paragraphs>189</Paragraphs>
  <Slides>23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Antipasto</vt:lpstr>
      <vt:lpstr>AR ESSENCE</vt:lpstr>
      <vt:lpstr>Arial</vt:lpstr>
      <vt:lpstr>Calibri</vt:lpstr>
      <vt:lpstr>Calibri Light</vt:lpstr>
      <vt:lpstr>Comic Sans MS</vt:lpstr>
      <vt:lpstr>Cursive standard</vt:lpstr>
      <vt:lpstr>Josefin Sans</vt:lpstr>
      <vt:lpstr>Wingdings</vt:lpstr>
      <vt:lpstr>Thème Office</vt:lpstr>
      <vt:lpstr>Réunion  d’informations</vt:lpstr>
      <vt:lpstr>Bienvenue!</vt:lpstr>
      <vt:lpstr>Présentation PowerPoint</vt:lpstr>
      <vt:lpstr>La classe CP bilingue</vt:lpstr>
      <vt:lpstr>La classe CP - CE1 Bilingue</vt:lpstr>
      <vt:lpstr>Organisation de l’école</vt:lpstr>
      <vt:lpstr>Organisation de l’école</vt:lpstr>
      <vt:lpstr>Nos outils au CP : </vt:lpstr>
      <vt:lpstr>Nos outils au CE1: </vt:lpstr>
      <vt:lpstr>Le matériel scolaire</vt:lpstr>
      <vt:lpstr>Le cahier de liaison</vt:lpstr>
      <vt:lpstr>Les évaluations nationales </vt:lpstr>
      <vt:lpstr>Les évaluations nationales </vt:lpstr>
      <vt:lpstr>Présentation PowerPoint</vt:lpstr>
      <vt:lpstr>Les évaluations nationales </vt:lpstr>
      <vt:lpstr>Présentation PowerPoint</vt:lpstr>
      <vt:lpstr>Présentation PowerPoint</vt:lpstr>
      <vt:lpstr>Présentation PowerPoint</vt:lpstr>
      <vt:lpstr>Ce qui nous semble important …</vt:lpstr>
      <vt:lpstr>Projets et dates importantes </vt:lpstr>
      <vt:lpstr>Présentation PowerPoint</vt:lpstr>
      <vt:lpstr>Attentes</vt:lpstr>
      <vt:lpstr>Merci de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elise</dc:creator>
  <cp:lastModifiedBy>severine nartz</cp:lastModifiedBy>
  <cp:revision>83</cp:revision>
  <dcterms:created xsi:type="dcterms:W3CDTF">2016-09-10T08:01:05Z</dcterms:created>
  <dcterms:modified xsi:type="dcterms:W3CDTF">2025-09-14T12:32:30Z</dcterms:modified>
</cp:coreProperties>
</file>